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3"/>
  </p:notesMasterIdLst>
  <p:sldIdLst>
    <p:sldId id="274" r:id="rId2"/>
    <p:sldId id="330" r:id="rId3"/>
    <p:sldId id="331" r:id="rId4"/>
    <p:sldId id="332" r:id="rId5"/>
    <p:sldId id="333" r:id="rId6"/>
    <p:sldId id="354" r:id="rId7"/>
    <p:sldId id="335" r:id="rId8"/>
    <p:sldId id="336" r:id="rId9"/>
    <p:sldId id="337" r:id="rId10"/>
    <p:sldId id="348" r:id="rId11"/>
    <p:sldId id="349" r:id="rId12"/>
    <p:sldId id="351" r:id="rId13"/>
    <p:sldId id="352" r:id="rId14"/>
    <p:sldId id="338" r:id="rId15"/>
    <p:sldId id="341" r:id="rId16"/>
    <p:sldId id="353" r:id="rId17"/>
    <p:sldId id="350" r:id="rId18"/>
    <p:sldId id="342" r:id="rId19"/>
    <p:sldId id="345" r:id="rId20"/>
    <p:sldId id="347" r:id="rId21"/>
    <p:sldId id="346" r:id="rId22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7777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8" autoAdjust="0"/>
    <p:restoredTop sz="82718" autoAdjust="0"/>
  </p:normalViewPr>
  <p:slideViewPr>
    <p:cSldViewPr>
      <p:cViewPr>
        <p:scale>
          <a:sx n="100" d="100"/>
          <a:sy n="100" d="100"/>
        </p:scale>
        <p:origin x="-194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440"/>
    </p:cViewPr>
  </p:sorterViewPr>
  <p:notesViewPr>
    <p:cSldViewPr>
      <p:cViewPr>
        <p:scale>
          <a:sx n="100" d="100"/>
          <a:sy n="100" d="100"/>
        </p:scale>
        <p:origin x="-1842" y="2514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lat841\AppData\Local\Microsoft\Windows\Temporary%20Internet%20Files\Content.Outlook\VF4SO133\Copy%20of%20Reporting%20volume%20for%20Closeout%20sessions%20-%20Mirela%2001-08-15%20JKH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ox1.university.harvard.edu\osr-gen-a\groups\Financial%20Services\HMS_REPORTS_FOLDER\HMS%20Team%20(Marc)\Marc\Presentations\Closeout%20(Jan-Feb15)\FFR%20Submissions%20by%20Team%20(Christian%2001-09-15)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Harvard Report &amp; Invoice Volume, July-Dec 2014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Sheet1!$A$29</c:f>
              <c:strCache>
                <c:ptCount val="1"/>
                <c:pt idx="0">
                  <c:v>FFR</c:v>
                </c:pt>
              </c:strCache>
            </c:strRef>
          </c:tx>
          <c:invertIfNegative val="0"/>
          <c:cat>
            <c:strRef>
              <c:f>Sheet1!$B$28:$G$28</c:f>
              <c:strCache>
                <c:ptCount val="6"/>
                <c:pt idx="0">
                  <c:v>July</c:v>
                </c:pt>
                <c:pt idx="1">
                  <c:v>Aug</c:v>
                </c:pt>
                <c:pt idx="2">
                  <c:v>Sept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</c:strCache>
            </c:strRef>
          </c:cat>
          <c:val>
            <c:numRef>
              <c:f>Sheet1!$B$29:$G$29</c:f>
              <c:numCache>
                <c:formatCode>General</c:formatCode>
                <c:ptCount val="6"/>
                <c:pt idx="0">
                  <c:v>66</c:v>
                </c:pt>
                <c:pt idx="1">
                  <c:v>22</c:v>
                </c:pt>
                <c:pt idx="2">
                  <c:v>77</c:v>
                </c:pt>
                <c:pt idx="3">
                  <c:v>77</c:v>
                </c:pt>
                <c:pt idx="4">
                  <c:v>61</c:v>
                </c:pt>
                <c:pt idx="5">
                  <c:v>31</c:v>
                </c:pt>
              </c:numCache>
            </c:numRef>
          </c:val>
        </c:ser>
        <c:ser>
          <c:idx val="1"/>
          <c:order val="1"/>
          <c:tx>
            <c:strRef>
              <c:f>Sheet1!$A$30</c:f>
              <c:strCache>
                <c:ptCount val="1"/>
                <c:pt idx="0">
                  <c:v>Non-Fed FR, Invoices, &amp; Reviews</c:v>
                </c:pt>
              </c:strCache>
            </c:strRef>
          </c:tx>
          <c:invertIfNegative val="0"/>
          <c:cat>
            <c:strRef>
              <c:f>Sheet1!$B$28:$G$28</c:f>
              <c:strCache>
                <c:ptCount val="6"/>
                <c:pt idx="0">
                  <c:v>July</c:v>
                </c:pt>
                <c:pt idx="1">
                  <c:v>Aug</c:v>
                </c:pt>
                <c:pt idx="2">
                  <c:v>Sept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</c:strCache>
            </c:strRef>
          </c:cat>
          <c:val>
            <c:numRef>
              <c:f>Sheet1!$B$30:$G$30</c:f>
              <c:numCache>
                <c:formatCode>General</c:formatCode>
                <c:ptCount val="6"/>
                <c:pt idx="0">
                  <c:v>318</c:v>
                </c:pt>
                <c:pt idx="1">
                  <c:v>338</c:v>
                </c:pt>
                <c:pt idx="2">
                  <c:v>368</c:v>
                </c:pt>
                <c:pt idx="3">
                  <c:v>333</c:v>
                </c:pt>
                <c:pt idx="4">
                  <c:v>340</c:v>
                </c:pt>
                <c:pt idx="5">
                  <c:v>281</c:v>
                </c:pt>
              </c:numCache>
            </c:numRef>
          </c:val>
        </c:ser>
        <c:ser>
          <c:idx val="2"/>
          <c:order val="2"/>
          <c:tx>
            <c:strRef>
              <c:f>Sheet1!$A$31</c:f>
              <c:strCache>
                <c:ptCount val="1"/>
                <c:pt idx="0">
                  <c:v>Automated Invoicing &amp; FR (Portal)</c:v>
                </c:pt>
              </c:strCache>
            </c:strRef>
          </c:tx>
          <c:invertIfNegative val="0"/>
          <c:cat>
            <c:strRef>
              <c:f>Sheet1!$B$28:$G$28</c:f>
              <c:strCache>
                <c:ptCount val="6"/>
                <c:pt idx="0">
                  <c:v>July</c:v>
                </c:pt>
                <c:pt idx="1">
                  <c:v>Aug</c:v>
                </c:pt>
                <c:pt idx="2">
                  <c:v>Sept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</c:strCache>
            </c:strRef>
          </c:cat>
          <c:val>
            <c:numRef>
              <c:f>Sheet1!$B$31:$G$31</c:f>
              <c:numCache>
                <c:formatCode>General</c:formatCode>
                <c:ptCount val="6"/>
                <c:pt idx="0">
                  <c:v>627</c:v>
                </c:pt>
                <c:pt idx="1">
                  <c:v>511</c:v>
                </c:pt>
                <c:pt idx="2">
                  <c:v>556</c:v>
                </c:pt>
                <c:pt idx="3">
                  <c:v>579</c:v>
                </c:pt>
                <c:pt idx="4">
                  <c:v>611</c:v>
                </c:pt>
                <c:pt idx="5">
                  <c:v>667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01128064"/>
        <c:axId val="101129600"/>
      </c:barChart>
      <c:catAx>
        <c:axId val="10112806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01129600"/>
        <c:crosses val="autoZero"/>
        <c:auto val="1"/>
        <c:lblAlgn val="ctr"/>
        <c:lblOffset val="100"/>
        <c:noMultiLvlLbl val="0"/>
      </c:catAx>
      <c:valAx>
        <c:axId val="10112960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100" b="1"/>
            </a:pPr>
            <a:endParaRPr lang="en-US"/>
          </a:p>
        </c:txPr>
        <c:crossAx val="10112806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pivotSource>
    <c:name>[FFR Submissions by Team (Christian 01-09-15).xlsx]Visuals 2!PivotTable2</c:name>
    <c:fmtId val="-1"/>
  </c:pivotSource>
  <c:chart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spPr>
          <a:solidFill>
            <a:schemeClr val="accent6">
              <a:lumMod val="40000"/>
              <a:lumOff val="60000"/>
              <a:alpha val="90000"/>
            </a:schemeClr>
          </a:solidFill>
        </c:spPr>
        <c:marker>
          <c:symbol val="none"/>
        </c:marker>
      </c:pivotFmt>
      <c:pivotFmt>
        <c:idx val="5"/>
        <c:spPr>
          <a:solidFill>
            <a:schemeClr val="accent2">
              <a:alpha val="84000"/>
            </a:schemeClr>
          </a:solidFill>
        </c:spPr>
        <c:marker>
          <c:symbol val="none"/>
        </c:marker>
      </c:pivotFmt>
      <c:pivotFmt>
        <c:idx val="6"/>
        <c:spPr>
          <a:solidFill>
            <a:schemeClr val="accent3">
              <a:lumMod val="75000"/>
            </a:schemeClr>
          </a:solidFill>
        </c:spPr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spPr>
          <a:solidFill>
            <a:schemeClr val="accent3">
              <a:lumMod val="75000"/>
            </a:schemeClr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"/>
        <c:spPr>
          <a:solidFill>
            <a:schemeClr val="accent6">
              <a:lumMod val="40000"/>
              <a:lumOff val="60000"/>
              <a:alpha val="90000"/>
            </a:schemeClr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"/>
        <c:spPr>
          <a:solidFill>
            <a:schemeClr val="accent2">
              <a:alpha val="84000"/>
            </a:schemeClr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"/>
        <c:marker>
          <c:symbol val="none"/>
        </c:marker>
      </c:pivotFmt>
      <c:pivotFmt>
        <c:idx val="12"/>
        <c:spPr>
          <a:solidFill>
            <a:schemeClr val="accent3">
              <a:lumMod val="75000"/>
            </a:schemeClr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"/>
        <c:spPr>
          <a:solidFill>
            <a:schemeClr val="accent6">
              <a:lumMod val="40000"/>
              <a:lumOff val="60000"/>
              <a:alpha val="90000"/>
            </a:schemeClr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"/>
        <c:spPr>
          <a:solidFill>
            <a:schemeClr val="accent2">
              <a:alpha val="84000"/>
            </a:schemeClr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</c:pivotFmts>
    <c:plotArea>
      <c:layout>
        <c:manualLayout>
          <c:layoutTarget val="inner"/>
          <c:xMode val="edge"/>
          <c:yMode val="edge"/>
          <c:x val="4.5767464497401517E-2"/>
          <c:y val="2.4631213943515029E-2"/>
          <c:w val="0.93843652987085091"/>
          <c:h val="0.884192527404662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'Visuals 2'!$C$4:$C$5</c:f>
              <c:strCache>
                <c:ptCount val="1"/>
                <c:pt idx="0">
                  <c:v>On time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'Visuals 2'!$B$6:$B$18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'Visuals 2'!$C$6:$C$18</c:f>
              <c:numCache>
                <c:formatCode>General</c:formatCode>
                <c:ptCount val="12"/>
                <c:pt idx="0">
                  <c:v>38</c:v>
                </c:pt>
                <c:pt idx="1">
                  <c:v>12</c:v>
                </c:pt>
                <c:pt idx="2">
                  <c:v>8</c:v>
                </c:pt>
                <c:pt idx="3">
                  <c:v>29</c:v>
                </c:pt>
                <c:pt idx="4">
                  <c:v>11</c:v>
                </c:pt>
                <c:pt idx="5">
                  <c:v>7</c:v>
                </c:pt>
                <c:pt idx="6">
                  <c:v>36</c:v>
                </c:pt>
                <c:pt idx="7">
                  <c:v>17</c:v>
                </c:pt>
                <c:pt idx="8">
                  <c:v>26</c:v>
                </c:pt>
                <c:pt idx="9">
                  <c:v>51</c:v>
                </c:pt>
                <c:pt idx="10">
                  <c:v>38</c:v>
                </c:pt>
                <c:pt idx="11">
                  <c:v>15</c:v>
                </c:pt>
              </c:numCache>
            </c:numRef>
          </c:val>
        </c:ser>
        <c:ser>
          <c:idx val="1"/>
          <c:order val="1"/>
          <c:tx>
            <c:strRef>
              <c:f>'Visuals 2'!$D$4:$D$5</c:f>
              <c:strCache>
                <c:ptCount val="1"/>
                <c:pt idx="0">
                  <c:v> under 10 days Late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4.38596491228070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'Visuals 2'!$B$6:$B$18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'Visuals 2'!$D$6:$D$18</c:f>
              <c:numCache>
                <c:formatCode>General</c:formatCode>
                <c:ptCount val="12"/>
                <c:pt idx="0">
                  <c:v>2</c:v>
                </c:pt>
                <c:pt idx="1">
                  <c:v>3</c:v>
                </c:pt>
                <c:pt idx="2">
                  <c:v>9</c:v>
                </c:pt>
                <c:pt idx="3">
                  <c:v>14</c:v>
                </c:pt>
                <c:pt idx="4">
                  <c:v>6</c:v>
                </c:pt>
                <c:pt idx="5">
                  <c:v>8</c:v>
                </c:pt>
                <c:pt idx="6">
                  <c:v>15</c:v>
                </c:pt>
                <c:pt idx="7">
                  <c:v>7</c:v>
                </c:pt>
                <c:pt idx="8">
                  <c:v>28</c:v>
                </c:pt>
                <c:pt idx="9">
                  <c:v>15</c:v>
                </c:pt>
                <c:pt idx="10">
                  <c:v>6</c:v>
                </c:pt>
                <c:pt idx="11">
                  <c:v>2</c:v>
                </c:pt>
              </c:numCache>
            </c:numRef>
          </c:val>
        </c:ser>
        <c:ser>
          <c:idx val="2"/>
          <c:order val="2"/>
          <c:tx>
            <c:strRef>
              <c:f>'Visuals 2'!$E$4:$E$5</c:f>
              <c:strCache>
                <c:ptCount val="1"/>
                <c:pt idx="0">
                  <c:v>greater than 10 days late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10"/>
              <c:layout>
                <c:manualLayout>
                  <c:x val="2.1645021645021645E-3"/>
                  <c:y val="-2.63160197080628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'Visuals 2'!$B$6:$B$18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'Visuals 2'!$E$6:$E$18</c:f>
              <c:numCache>
                <c:formatCode>General</c:formatCode>
                <c:ptCount val="12"/>
                <c:pt idx="1">
                  <c:v>6</c:v>
                </c:pt>
                <c:pt idx="2">
                  <c:v>5</c:v>
                </c:pt>
                <c:pt idx="3">
                  <c:v>10</c:v>
                </c:pt>
                <c:pt idx="4">
                  <c:v>2</c:v>
                </c:pt>
                <c:pt idx="5">
                  <c:v>6</c:v>
                </c:pt>
                <c:pt idx="6">
                  <c:v>7</c:v>
                </c:pt>
                <c:pt idx="7">
                  <c:v>6</c:v>
                </c:pt>
                <c:pt idx="8">
                  <c:v>9</c:v>
                </c:pt>
                <c:pt idx="9">
                  <c:v>15</c:v>
                </c:pt>
                <c:pt idx="10">
                  <c:v>2</c:v>
                </c:pt>
                <c:pt idx="11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overlap val="100"/>
        <c:axId val="101192064"/>
        <c:axId val="101193600"/>
      </c:barChart>
      <c:catAx>
        <c:axId val="101192064"/>
        <c:scaling>
          <c:orientation val="minMax"/>
        </c:scaling>
        <c:delete val="0"/>
        <c:axPos val="b"/>
        <c:majorTickMark val="out"/>
        <c:minorTickMark val="none"/>
        <c:tickLblPos val="nextTo"/>
        <c:crossAx val="101193600"/>
        <c:crosses val="autoZero"/>
        <c:auto val="1"/>
        <c:lblAlgn val="ctr"/>
        <c:lblOffset val="100"/>
        <c:noMultiLvlLbl val="0"/>
      </c:catAx>
      <c:valAx>
        <c:axId val="1011936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11920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4.8477519855472613E-2"/>
          <c:y val="2.005558128763317E-3"/>
          <c:w val="0.94818948767767663"/>
          <c:h val="0.12272948144995389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13897657679153741"/>
                  <c:y val="2.0902182003368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8316432036904478E-2"/>
                  <c:y val="-0.233830062286990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'pivot by obj code fed summ'!$A$29:$A$34</c:f>
              <c:strCache>
                <c:ptCount val="6"/>
                <c:pt idx="0">
                  <c:v>Salary and Fringe</c:v>
                </c:pt>
                <c:pt idx="1">
                  <c:v>Sub-award payments</c:v>
                </c:pt>
                <c:pt idx="2">
                  <c:v>Supplies &amp; Professional Svcs</c:v>
                </c:pt>
                <c:pt idx="3">
                  <c:v>Tuition and Stipend</c:v>
                </c:pt>
                <c:pt idx="4">
                  <c:v>Lab Services</c:v>
                </c:pt>
                <c:pt idx="5">
                  <c:v>Other (foreign travel, equip repair, animals,storage)</c:v>
                </c:pt>
              </c:strCache>
            </c:strRef>
          </c:cat>
          <c:val>
            <c:numRef>
              <c:f>'pivot by obj code fed summ'!$B$29:$B$34</c:f>
              <c:numCache>
                <c:formatCode>_("$"* #,##0_);_("$"* \(#,##0\);_("$"* "-"??_);_(@_)</c:formatCode>
                <c:ptCount val="6"/>
                <c:pt idx="0">
                  <c:v>800.48117999999999</c:v>
                </c:pt>
                <c:pt idx="1">
                  <c:v>733.42792000000009</c:v>
                </c:pt>
                <c:pt idx="2">
                  <c:v>206</c:v>
                </c:pt>
                <c:pt idx="3">
                  <c:v>402.02800000000002</c:v>
                </c:pt>
                <c:pt idx="4">
                  <c:v>57.626130000000003</c:v>
                </c:pt>
                <c:pt idx="5">
                  <c:v>222.35216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b="0">
          <a:solidFill>
            <a:schemeClr val="tx2">
              <a:lumMod val="50000"/>
            </a:schemeClr>
          </a:solidFill>
        </a:defRPr>
      </a:pPr>
      <a:endParaRPr lang="en-US"/>
    </a:p>
  </c:txPr>
  <c:externalData r:id="rId2">
    <c:autoUpdate val="0"/>
  </c:externalData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4FAD12-3C6A-43A1-9FA4-0D1230DED120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631CD0-6D94-45B6-B072-503209A08C69}">
      <dgm:prSet phldrT="[Text]"/>
      <dgm:spPr/>
      <dgm:t>
        <a:bodyPr/>
        <a:lstStyle/>
        <a:p>
          <a:r>
            <a:rPr lang="en-US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rPr>
            <a:t>July</a:t>
          </a:r>
        </a:p>
        <a:p>
          <a:endParaRPr lang="en-US" dirty="0" smtClean="0"/>
        </a:p>
        <a:p>
          <a:endParaRPr lang="en-US" dirty="0" smtClean="0"/>
        </a:p>
        <a:p>
          <a:endParaRPr lang="en-US" dirty="0" smtClean="0"/>
        </a:p>
        <a:p>
          <a:endParaRPr lang="en-US" dirty="0"/>
        </a:p>
      </dgm:t>
    </dgm:pt>
    <dgm:pt modelId="{AA5C128B-B0D3-4A6B-8912-703F320A5C8E}" type="parTrans" cxnId="{43D62DA9-B7AE-4207-B088-C25D7A29EE0D}">
      <dgm:prSet/>
      <dgm:spPr/>
      <dgm:t>
        <a:bodyPr/>
        <a:lstStyle/>
        <a:p>
          <a:endParaRPr lang="en-US"/>
        </a:p>
      </dgm:t>
    </dgm:pt>
    <dgm:pt modelId="{9CD197EE-8C59-4F5B-B4C8-1791DB5F88A8}" type="sibTrans" cxnId="{43D62DA9-B7AE-4207-B088-C25D7A29EE0D}">
      <dgm:prSet/>
      <dgm:spPr/>
      <dgm:t>
        <a:bodyPr/>
        <a:lstStyle/>
        <a:p>
          <a:endParaRPr lang="en-US"/>
        </a:p>
      </dgm:t>
    </dgm:pt>
    <dgm:pt modelId="{75D40267-6C25-480A-8787-F408CF78C8B9}">
      <dgm:prSet phldrT="[Text]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318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7468F8F6-3599-4CD8-B08B-BBE2C5C4D238}" type="parTrans" cxnId="{05F6027B-2767-4421-8538-6B2FD5114DE3}">
      <dgm:prSet/>
      <dgm:spPr/>
      <dgm:t>
        <a:bodyPr/>
        <a:lstStyle/>
        <a:p>
          <a:endParaRPr lang="en-US"/>
        </a:p>
      </dgm:t>
    </dgm:pt>
    <dgm:pt modelId="{A019EB8B-D806-4AAF-BAAE-FC0EB9B2B46B}" type="sibTrans" cxnId="{05F6027B-2767-4421-8538-6B2FD5114DE3}">
      <dgm:prSet/>
      <dgm:spPr/>
      <dgm:t>
        <a:bodyPr/>
        <a:lstStyle/>
        <a:p>
          <a:endParaRPr lang="en-US"/>
        </a:p>
      </dgm:t>
    </dgm:pt>
    <dgm:pt modelId="{54EAA4EF-021A-4C4F-BA73-9A1DD4F17F2B}">
      <dgm:prSet phldrT="[Text]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627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088D52EB-D9EB-403E-A792-8CA4752A2433}" type="parTrans" cxnId="{7018BAEE-1B52-467D-A917-B24A866642C4}">
      <dgm:prSet/>
      <dgm:spPr/>
      <dgm:t>
        <a:bodyPr/>
        <a:lstStyle/>
        <a:p>
          <a:endParaRPr lang="en-US"/>
        </a:p>
      </dgm:t>
    </dgm:pt>
    <dgm:pt modelId="{5D6FE5E8-0F4F-403E-BC60-D8FA99EAFA8C}" type="sibTrans" cxnId="{7018BAEE-1B52-467D-A917-B24A866642C4}">
      <dgm:prSet/>
      <dgm:spPr/>
      <dgm:t>
        <a:bodyPr/>
        <a:lstStyle/>
        <a:p>
          <a:endParaRPr lang="en-US"/>
        </a:p>
      </dgm:t>
    </dgm:pt>
    <dgm:pt modelId="{96699DDF-E365-43B3-94A3-1D9082206DF9}">
      <dgm:prSet phldrT="[Text]"/>
      <dgm:spPr/>
      <dgm:t>
        <a:bodyPr/>
        <a:lstStyle/>
        <a:p>
          <a:r>
            <a:rPr lang="en-US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rPr>
            <a:t>August</a:t>
          </a:r>
        </a:p>
        <a:p>
          <a:endParaRPr lang="en-US" dirty="0" smtClean="0"/>
        </a:p>
        <a:p>
          <a:endParaRPr lang="en-US" dirty="0" smtClean="0"/>
        </a:p>
        <a:p>
          <a:endParaRPr lang="en-US" dirty="0" smtClean="0"/>
        </a:p>
        <a:p>
          <a:endParaRPr lang="en-US" dirty="0"/>
        </a:p>
      </dgm:t>
    </dgm:pt>
    <dgm:pt modelId="{3A68434E-9ED1-4BFA-B860-A379DBB6E40F}" type="parTrans" cxnId="{697DA06B-09EA-4B6C-AEF4-2101FD3414D1}">
      <dgm:prSet/>
      <dgm:spPr/>
      <dgm:t>
        <a:bodyPr/>
        <a:lstStyle/>
        <a:p>
          <a:endParaRPr lang="en-US"/>
        </a:p>
      </dgm:t>
    </dgm:pt>
    <dgm:pt modelId="{584536CF-8776-4C89-B74A-9ADF75EDFE26}" type="sibTrans" cxnId="{697DA06B-09EA-4B6C-AEF4-2101FD3414D1}">
      <dgm:prSet/>
      <dgm:spPr/>
      <dgm:t>
        <a:bodyPr/>
        <a:lstStyle/>
        <a:p>
          <a:endParaRPr lang="en-US"/>
        </a:p>
      </dgm:t>
    </dgm:pt>
    <dgm:pt modelId="{E200152B-1573-410A-BA3A-164C616B4E17}">
      <dgm:prSet phldrT="[Text]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338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9103F9DB-ED21-425F-84DC-9323B251FEDB}" type="parTrans" cxnId="{78242BB2-8498-4548-829C-6C34B3F55A5A}">
      <dgm:prSet/>
      <dgm:spPr/>
      <dgm:t>
        <a:bodyPr/>
        <a:lstStyle/>
        <a:p>
          <a:endParaRPr lang="en-US"/>
        </a:p>
      </dgm:t>
    </dgm:pt>
    <dgm:pt modelId="{5E5A60F9-9DC7-422A-B19D-338461A77763}" type="sibTrans" cxnId="{78242BB2-8498-4548-829C-6C34B3F55A5A}">
      <dgm:prSet/>
      <dgm:spPr/>
      <dgm:t>
        <a:bodyPr/>
        <a:lstStyle/>
        <a:p>
          <a:endParaRPr lang="en-US"/>
        </a:p>
      </dgm:t>
    </dgm:pt>
    <dgm:pt modelId="{F3233487-420E-4E71-A6B3-6D3232D04EFF}">
      <dgm:prSet phldrT="[Text]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511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DA5378D0-D29B-4AE0-AD8D-746918E8AB98}" type="parTrans" cxnId="{263BB895-B9B4-4338-AB62-9A2DA1470E94}">
      <dgm:prSet/>
      <dgm:spPr/>
      <dgm:t>
        <a:bodyPr/>
        <a:lstStyle/>
        <a:p>
          <a:endParaRPr lang="en-US"/>
        </a:p>
      </dgm:t>
    </dgm:pt>
    <dgm:pt modelId="{2C2A2C56-7BEC-40F0-8CDC-FC2E64347C8A}" type="sibTrans" cxnId="{263BB895-B9B4-4338-AB62-9A2DA1470E94}">
      <dgm:prSet/>
      <dgm:spPr/>
      <dgm:t>
        <a:bodyPr/>
        <a:lstStyle/>
        <a:p>
          <a:endParaRPr lang="en-US"/>
        </a:p>
      </dgm:t>
    </dgm:pt>
    <dgm:pt modelId="{0E62C81F-A371-4BAD-A5FE-6CFD07050BBF}">
      <dgm:prSet phldrT="[Text]"/>
      <dgm:spPr/>
      <dgm:t>
        <a:bodyPr/>
        <a:lstStyle/>
        <a:p>
          <a:r>
            <a:rPr lang="en-US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rPr>
            <a:t>September</a:t>
          </a:r>
        </a:p>
        <a:p>
          <a:endParaRPr lang="en-US" dirty="0" smtClean="0"/>
        </a:p>
        <a:p>
          <a:endParaRPr lang="en-US" dirty="0" smtClean="0"/>
        </a:p>
        <a:p>
          <a:endParaRPr lang="en-US" dirty="0" smtClean="0"/>
        </a:p>
        <a:p>
          <a:endParaRPr lang="en-US" dirty="0"/>
        </a:p>
      </dgm:t>
    </dgm:pt>
    <dgm:pt modelId="{EAB58873-2B34-4FC3-81E0-1C6701153CF5}" type="parTrans" cxnId="{9A6F2222-90C9-41CC-B8A5-2CCED5B98660}">
      <dgm:prSet/>
      <dgm:spPr/>
      <dgm:t>
        <a:bodyPr/>
        <a:lstStyle/>
        <a:p>
          <a:endParaRPr lang="en-US"/>
        </a:p>
      </dgm:t>
    </dgm:pt>
    <dgm:pt modelId="{EB9CE968-6AEB-4F45-A4CE-CF91D56FD380}" type="sibTrans" cxnId="{9A6F2222-90C9-41CC-B8A5-2CCED5B98660}">
      <dgm:prSet/>
      <dgm:spPr/>
      <dgm:t>
        <a:bodyPr/>
        <a:lstStyle/>
        <a:p>
          <a:endParaRPr lang="en-US"/>
        </a:p>
      </dgm:t>
    </dgm:pt>
    <dgm:pt modelId="{86C52ADC-07F7-42C1-B10D-790D144ED453}">
      <dgm:prSet phldrT="[Text]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368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F29A383F-E65B-42EC-AD5C-046317836BFF}" type="parTrans" cxnId="{5F6AE1F0-A6FB-4178-9122-8BF8700E4066}">
      <dgm:prSet/>
      <dgm:spPr/>
      <dgm:t>
        <a:bodyPr/>
        <a:lstStyle/>
        <a:p>
          <a:endParaRPr lang="en-US"/>
        </a:p>
      </dgm:t>
    </dgm:pt>
    <dgm:pt modelId="{C976B920-2F2D-43AA-873E-CB76C4B5D581}" type="sibTrans" cxnId="{5F6AE1F0-A6FB-4178-9122-8BF8700E4066}">
      <dgm:prSet/>
      <dgm:spPr/>
      <dgm:t>
        <a:bodyPr/>
        <a:lstStyle/>
        <a:p>
          <a:endParaRPr lang="en-US"/>
        </a:p>
      </dgm:t>
    </dgm:pt>
    <dgm:pt modelId="{C7A521D2-51F0-47D0-9334-55EC7CFC16C4}">
      <dgm:prSet phldrT="[Text]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556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CBB81C4F-A9E7-4E2B-BCC2-F7B24DF03B87}" type="parTrans" cxnId="{9DCD188D-DEF2-431B-AE3C-2A49F03211D0}">
      <dgm:prSet/>
      <dgm:spPr/>
      <dgm:t>
        <a:bodyPr/>
        <a:lstStyle/>
        <a:p>
          <a:endParaRPr lang="en-US"/>
        </a:p>
      </dgm:t>
    </dgm:pt>
    <dgm:pt modelId="{5441CD7E-33BB-4879-A914-75F5C992D54C}" type="sibTrans" cxnId="{9DCD188D-DEF2-431B-AE3C-2A49F03211D0}">
      <dgm:prSet/>
      <dgm:spPr/>
      <dgm:t>
        <a:bodyPr/>
        <a:lstStyle/>
        <a:p>
          <a:endParaRPr lang="en-US"/>
        </a:p>
      </dgm:t>
    </dgm:pt>
    <dgm:pt modelId="{1F1C15F1-D28B-43BC-A0CF-710700FE7A81}">
      <dgm:prSet phldrT="[Text]"/>
      <dgm:spPr/>
      <dgm:t>
        <a:bodyPr/>
        <a:lstStyle/>
        <a:p>
          <a:r>
            <a:rPr lang="en-US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rPr>
            <a:t>October</a:t>
          </a:r>
        </a:p>
        <a:p>
          <a:endParaRPr lang="en-US" dirty="0" smtClean="0"/>
        </a:p>
        <a:p>
          <a:endParaRPr lang="en-US" dirty="0" smtClean="0"/>
        </a:p>
        <a:p>
          <a:endParaRPr lang="en-US" dirty="0" smtClean="0"/>
        </a:p>
        <a:p>
          <a:endParaRPr lang="en-US" dirty="0"/>
        </a:p>
      </dgm:t>
    </dgm:pt>
    <dgm:pt modelId="{933D8A33-F510-49AC-8CB0-48556CC63220}" type="parTrans" cxnId="{2F52795F-AB2F-467F-AB8E-4E0EBDE0377B}">
      <dgm:prSet/>
      <dgm:spPr/>
      <dgm:t>
        <a:bodyPr/>
        <a:lstStyle/>
        <a:p>
          <a:endParaRPr lang="en-US"/>
        </a:p>
      </dgm:t>
    </dgm:pt>
    <dgm:pt modelId="{979FB1A1-6933-4EE2-831C-D00CDCA6FA39}" type="sibTrans" cxnId="{2F52795F-AB2F-467F-AB8E-4E0EBDE0377B}">
      <dgm:prSet/>
      <dgm:spPr/>
      <dgm:t>
        <a:bodyPr/>
        <a:lstStyle/>
        <a:p>
          <a:endParaRPr lang="en-US"/>
        </a:p>
      </dgm:t>
    </dgm:pt>
    <dgm:pt modelId="{A242A6C9-8B8F-4AEE-841F-7C0FAAF18DA7}">
      <dgm:prSet phldrT="[Text]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333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5D80583A-22C0-46DC-AAC2-CF4FF43F8303}" type="parTrans" cxnId="{CCE70B69-DDD1-40AD-B8A4-D58CD3BF96A8}">
      <dgm:prSet/>
      <dgm:spPr/>
      <dgm:t>
        <a:bodyPr/>
        <a:lstStyle/>
        <a:p>
          <a:endParaRPr lang="en-US"/>
        </a:p>
      </dgm:t>
    </dgm:pt>
    <dgm:pt modelId="{A244390A-E6E6-4E62-88DC-1541FFE63079}" type="sibTrans" cxnId="{CCE70B69-DDD1-40AD-B8A4-D58CD3BF96A8}">
      <dgm:prSet/>
      <dgm:spPr/>
      <dgm:t>
        <a:bodyPr/>
        <a:lstStyle/>
        <a:p>
          <a:endParaRPr lang="en-US"/>
        </a:p>
      </dgm:t>
    </dgm:pt>
    <dgm:pt modelId="{AC38DFFB-786D-4862-BD55-17F40956DFAA}">
      <dgm:prSet phldrT="[Text]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579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107FF6E8-5EB1-48AC-AECD-8B9717C2BCEB}" type="parTrans" cxnId="{3137AFD6-1DE0-4682-85B0-6631CEA333DE}">
      <dgm:prSet/>
      <dgm:spPr/>
      <dgm:t>
        <a:bodyPr/>
        <a:lstStyle/>
        <a:p>
          <a:endParaRPr lang="en-US"/>
        </a:p>
      </dgm:t>
    </dgm:pt>
    <dgm:pt modelId="{9389837C-C3D0-4DBB-BE84-35E770C00263}" type="sibTrans" cxnId="{3137AFD6-1DE0-4682-85B0-6631CEA333DE}">
      <dgm:prSet/>
      <dgm:spPr/>
      <dgm:t>
        <a:bodyPr/>
        <a:lstStyle/>
        <a:p>
          <a:endParaRPr lang="en-US"/>
        </a:p>
      </dgm:t>
    </dgm:pt>
    <dgm:pt modelId="{41497FDC-BB7D-4274-8142-98D0D9827BF9}">
      <dgm:prSet phldrT="[Text]"/>
      <dgm:spPr/>
      <dgm:t>
        <a:bodyPr/>
        <a:lstStyle/>
        <a:p>
          <a:r>
            <a:rPr lang="en-US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rPr>
            <a:t>November</a:t>
          </a:r>
        </a:p>
        <a:p>
          <a:endParaRPr lang="en-US" dirty="0" smtClean="0"/>
        </a:p>
        <a:p>
          <a:endParaRPr lang="en-US" dirty="0" smtClean="0"/>
        </a:p>
        <a:p>
          <a:endParaRPr lang="en-US" dirty="0" smtClean="0"/>
        </a:p>
        <a:p>
          <a:endParaRPr lang="en-US" dirty="0"/>
        </a:p>
      </dgm:t>
    </dgm:pt>
    <dgm:pt modelId="{8021CBDF-0195-4C26-B1F5-03C78D90016E}" type="parTrans" cxnId="{CC5F6560-721E-491C-B016-2A2FDC3F0E07}">
      <dgm:prSet/>
      <dgm:spPr/>
      <dgm:t>
        <a:bodyPr/>
        <a:lstStyle/>
        <a:p>
          <a:endParaRPr lang="en-US"/>
        </a:p>
      </dgm:t>
    </dgm:pt>
    <dgm:pt modelId="{F91D166C-9ACA-45FD-9E6D-7A984C91C60D}" type="sibTrans" cxnId="{CC5F6560-721E-491C-B016-2A2FDC3F0E07}">
      <dgm:prSet/>
      <dgm:spPr/>
      <dgm:t>
        <a:bodyPr/>
        <a:lstStyle/>
        <a:p>
          <a:endParaRPr lang="en-US"/>
        </a:p>
      </dgm:t>
    </dgm:pt>
    <dgm:pt modelId="{480FDE2C-62B1-45F9-AFC9-9B07D34E8A44}">
      <dgm:prSet phldrT="[Text]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340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1CAD8B1D-6371-4D2E-BD92-4FFAE2227A10}" type="parTrans" cxnId="{D7DE624B-7AF9-43BF-8B48-42B588C4B428}">
      <dgm:prSet/>
      <dgm:spPr/>
      <dgm:t>
        <a:bodyPr/>
        <a:lstStyle/>
        <a:p>
          <a:endParaRPr lang="en-US"/>
        </a:p>
      </dgm:t>
    </dgm:pt>
    <dgm:pt modelId="{C28171F6-C58B-48EE-9533-4DEAE47AA4FD}" type="sibTrans" cxnId="{D7DE624B-7AF9-43BF-8B48-42B588C4B428}">
      <dgm:prSet/>
      <dgm:spPr/>
      <dgm:t>
        <a:bodyPr/>
        <a:lstStyle/>
        <a:p>
          <a:endParaRPr lang="en-US"/>
        </a:p>
      </dgm:t>
    </dgm:pt>
    <dgm:pt modelId="{E9478909-58B8-455B-B4BE-9581327A5A65}">
      <dgm:prSet phldrT="[Text]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611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7B53C5FB-B275-4DF3-9DB0-7D5414514F67}" type="parTrans" cxnId="{AFE89D19-EB67-43E8-925C-7CF0B6D61931}">
      <dgm:prSet/>
      <dgm:spPr/>
      <dgm:t>
        <a:bodyPr/>
        <a:lstStyle/>
        <a:p>
          <a:endParaRPr lang="en-US"/>
        </a:p>
      </dgm:t>
    </dgm:pt>
    <dgm:pt modelId="{1801A1E6-32F0-4806-A713-B91333153BE5}" type="sibTrans" cxnId="{AFE89D19-EB67-43E8-925C-7CF0B6D61931}">
      <dgm:prSet/>
      <dgm:spPr/>
      <dgm:t>
        <a:bodyPr/>
        <a:lstStyle/>
        <a:p>
          <a:endParaRPr lang="en-US"/>
        </a:p>
      </dgm:t>
    </dgm:pt>
    <dgm:pt modelId="{542B78D1-DD41-4740-88AC-EFA5857181D5}">
      <dgm:prSet phldrT="[Text]"/>
      <dgm:spPr/>
      <dgm:t>
        <a:bodyPr/>
        <a:lstStyle/>
        <a:p>
          <a:r>
            <a:rPr lang="en-US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rPr>
            <a:t>December</a:t>
          </a:r>
        </a:p>
        <a:p>
          <a:endParaRPr lang="en-US" dirty="0" smtClean="0"/>
        </a:p>
        <a:p>
          <a:endParaRPr lang="en-US" dirty="0" smtClean="0"/>
        </a:p>
        <a:p>
          <a:endParaRPr lang="en-US" dirty="0" smtClean="0"/>
        </a:p>
        <a:p>
          <a:endParaRPr lang="en-US" dirty="0"/>
        </a:p>
      </dgm:t>
    </dgm:pt>
    <dgm:pt modelId="{5E73186F-3749-4238-A5DE-B5441FC9266C}" type="parTrans" cxnId="{4FC68476-4242-48BE-BAEC-C2F9BB0242EF}">
      <dgm:prSet/>
      <dgm:spPr/>
      <dgm:t>
        <a:bodyPr/>
        <a:lstStyle/>
        <a:p>
          <a:endParaRPr lang="en-US"/>
        </a:p>
      </dgm:t>
    </dgm:pt>
    <dgm:pt modelId="{072B0F03-A472-4567-9049-22B011C34535}" type="sibTrans" cxnId="{4FC68476-4242-48BE-BAEC-C2F9BB0242EF}">
      <dgm:prSet/>
      <dgm:spPr/>
      <dgm:t>
        <a:bodyPr/>
        <a:lstStyle/>
        <a:p>
          <a:endParaRPr lang="en-US"/>
        </a:p>
      </dgm:t>
    </dgm:pt>
    <dgm:pt modelId="{3E776D84-8E72-424E-8B07-B495BE9EA4F0}">
      <dgm:prSet phldrT="[Text]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281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5BF3BDED-3F20-4495-A1A5-E5E6E1A33D3B}" type="parTrans" cxnId="{60247E48-1A9C-4110-AF87-CB425B1C3CB8}">
      <dgm:prSet/>
      <dgm:spPr/>
      <dgm:t>
        <a:bodyPr/>
        <a:lstStyle/>
        <a:p>
          <a:endParaRPr lang="en-US"/>
        </a:p>
      </dgm:t>
    </dgm:pt>
    <dgm:pt modelId="{5C7126FD-A8C3-4775-9733-4033462F0856}" type="sibTrans" cxnId="{60247E48-1A9C-4110-AF87-CB425B1C3CB8}">
      <dgm:prSet/>
      <dgm:spPr/>
      <dgm:t>
        <a:bodyPr/>
        <a:lstStyle/>
        <a:p>
          <a:endParaRPr lang="en-US"/>
        </a:p>
      </dgm:t>
    </dgm:pt>
    <dgm:pt modelId="{B98E190A-8D23-4529-B118-63395DFD1786}">
      <dgm:prSet phldrT="[Text]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667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F125230E-890D-4CA9-A402-6CF86B50D49D}" type="parTrans" cxnId="{B01A3112-7645-487F-86A2-B6475DF899BC}">
      <dgm:prSet/>
      <dgm:spPr/>
      <dgm:t>
        <a:bodyPr/>
        <a:lstStyle/>
        <a:p>
          <a:endParaRPr lang="en-US"/>
        </a:p>
      </dgm:t>
    </dgm:pt>
    <dgm:pt modelId="{17B63CD6-9C6E-43BC-8F7C-A0701436F2B0}" type="sibTrans" cxnId="{B01A3112-7645-487F-86A2-B6475DF899BC}">
      <dgm:prSet/>
      <dgm:spPr/>
      <dgm:t>
        <a:bodyPr/>
        <a:lstStyle/>
        <a:p>
          <a:endParaRPr lang="en-US"/>
        </a:p>
      </dgm:t>
    </dgm:pt>
    <dgm:pt modelId="{B95DFC5E-6654-4165-B337-EFE70C13EF6C}">
      <dgm:prSet phldrT="[Text]"/>
      <dgm:spPr/>
      <dgm:t>
        <a:bodyPr/>
        <a:lstStyle/>
        <a:p>
          <a:endParaRPr lang="en-US" dirty="0" smtClean="0"/>
        </a:p>
        <a:p>
          <a:endParaRPr lang="en-US" dirty="0" smtClean="0"/>
        </a:p>
        <a:p>
          <a:endParaRPr lang="en-US" dirty="0"/>
        </a:p>
      </dgm:t>
    </dgm:pt>
    <dgm:pt modelId="{F6CF0A16-4087-439A-B609-861252A360F2}" type="sibTrans" cxnId="{B6628036-67EF-4ECF-B963-77AB6F7C53E7}">
      <dgm:prSet/>
      <dgm:spPr/>
      <dgm:t>
        <a:bodyPr/>
        <a:lstStyle/>
        <a:p>
          <a:endParaRPr lang="en-US"/>
        </a:p>
      </dgm:t>
    </dgm:pt>
    <dgm:pt modelId="{60CDE714-94E9-4E97-AD61-181CBEB99B2A}" type="parTrans" cxnId="{B6628036-67EF-4ECF-B963-77AB6F7C53E7}">
      <dgm:prSet/>
      <dgm:spPr/>
      <dgm:t>
        <a:bodyPr/>
        <a:lstStyle/>
        <a:p>
          <a:endParaRPr lang="en-US"/>
        </a:p>
      </dgm:t>
    </dgm:pt>
    <dgm:pt modelId="{EB5D725C-DD09-42F2-8474-002D7CA3402E}" type="pres">
      <dgm:prSet presAssocID="{F84FAD12-3C6A-43A1-9FA4-0D1230DED12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EE4EE8-63B7-4F7C-906A-3DFC31D8BF4A}" type="pres">
      <dgm:prSet presAssocID="{B95DFC5E-6654-4165-B337-EFE70C13EF6C}" presName="compNode" presStyleCnt="0"/>
      <dgm:spPr/>
    </dgm:pt>
    <dgm:pt modelId="{9A3D238D-C45F-47B1-856F-3320B2730824}" type="pres">
      <dgm:prSet presAssocID="{B95DFC5E-6654-4165-B337-EFE70C13EF6C}" presName="aNode" presStyleLbl="bgShp" presStyleIdx="0" presStyleCnt="7" custLinFactNeighborX="-4503" custLinFactNeighborY="-1389"/>
      <dgm:spPr/>
      <dgm:t>
        <a:bodyPr/>
        <a:lstStyle/>
        <a:p>
          <a:endParaRPr lang="en-US"/>
        </a:p>
      </dgm:t>
    </dgm:pt>
    <dgm:pt modelId="{1D2368B9-BEC8-4997-BDB5-7C618F1B9470}" type="pres">
      <dgm:prSet presAssocID="{B95DFC5E-6654-4165-B337-EFE70C13EF6C}" presName="textNode" presStyleLbl="bgShp" presStyleIdx="0" presStyleCnt="7"/>
      <dgm:spPr/>
      <dgm:t>
        <a:bodyPr/>
        <a:lstStyle/>
        <a:p>
          <a:endParaRPr lang="en-US"/>
        </a:p>
      </dgm:t>
    </dgm:pt>
    <dgm:pt modelId="{94689840-59C6-4798-BC76-69508F6B82E3}" type="pres">
      <dgm:prSet presAssocID="{B95DFC5E-6654-4165-B337-EFE70C13EF6C}" presName="compChildNode" presStyleCnt="0"/>
      <dgm:spPr/>
    </dgm:pt>
    <dgm:pt modelId="{BD0E613B-235A-4D3B-ABAF-5EA26A9881DE}" type="pres">
      <dgm:prSet presAssocID="{B95DFC5E-6654-4165-B337-EFE70C13EF6C}" presName="theInnerList" presStyleCnt="0"/>
      <dgm:spPr/>
    </dgm:pt>
    <dgm:pt modelId="{670EDD6E-1F15-416E-AC79-C66E4E51D6AF}" type="pres">
      <dgm:prSet presAssocID="{B95DFC5E-6654-4165-B337-EFE70C13EF6C}" presName="aSpace" presStyleCnt="0"/>
      <dgm:spPr/>
    </dgm:pt>
    <dgm:pt modelId="{34541620-BA41-474B-B118-8029DB0D2FB4}" type="pres">
      <dgm:prSet presAssocID="{94631CD0-6D94-45B6-B072-503209A08C69}" presName="compNode" presStyleCnt="0"/>
      <dgm:spPr/>
    </dgm:pt>
    <dgm:pt modelId="{0B9C1A30-4E36-4F8D-8E0D-BACCBB387754}" type="pres">
      <dgm:prSet presAssocID="{94631CD0-6D94-45B6-B072-503209A08C69}" presName="aNode" presStyleLbl="bgShp" presStyleIdx="1" presStyleCnt="7"/>
      <dgm:spPr/>
      <dgm:t>
        <a:bodyPr/>
        <a:lstStyle/>
        <a:p>
          <a:endParaRPr lang="en-US"/>
        </a:p>
      </dgm:t>
    </dgm:pt>
    <dgm:pt modelId="{46445C37-DB75-470E-ACC6-816076FB1357}" type="pres">
      <dgm:prSet presAssocID="{94631CD0-6D94-45B6-B072-503209A08C69}" presName="textNode" presStyleLbl="bgShp" presStyleIdx="1" presStyleCnt="7"/>
      <dgm:spPr/>
      <dgm:t>
        <a:bodyPr/>
        <a:lstStyle/>
        <a:p>
          <a:endParaRPr lang="en-US"/>
        </a:p>
      </dgm:t>
    </dgm:pt>
    <dgm:pt modelId="{B63BC0DB-A92B-4117-B23C-8B55E44331EB}" type="pres">
      <dgm:prSet presAssocID="{94631CD0-6D94-45B6-B072-503209A08C69}" presName="compChildNode" presStyleCnt="0"/>
      <dgm:spPr/>
    </dgm:pt>
    <dgm:pt modelId="{C4BADF01-A5D8-48F9-9CB5-2AD97BDA194C}" type="pres">
      <dgm:prSet presAssocID="{94631CD0-6D94-45B6-B072-503209A08C69}" presName="theInnerList" presStyleCnt="0"/>
      <dgm:spPr/>
    </dgm:pt>
    <dgm:pt modelId="{A43305AE-A442-43A9-9D8E-FDE051F134FE}" type="pres">
      <dgm:prSet presAssocID="{75D40267-6C25-480A-8787-F408CF78C8B9}" presName="childNode" presStyleLbl="node1" presStyleIdx="0" presStyleCnt="12" custScaleX="83287" custScaleY="8636" custLinFactY="15811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C12F41-AD7F-49B0-A500-E10D261E1254}" type="pres">
      <dgm:prSet presAssocID="{75D40267-6C25-480A-8787-F408CF78C8B9}" presName="aSpace2" presStyleCnt="0"/>
      <dgm:spPr/>
    </dgm:pt>
    <dgm:pt modelId="{CD0ABBAF-26F0-43FA-B8F1-5E93C40764B8}" type="pres">
      <dgm:prSet presAssocID="{54EAA4EF-021A-4C4F-BA73-9A1DD4F17F2B}" presName="childNode" presStyleLbl="node1" presStyleIdx="1" presStyleCnt="12" custScaleX="83287" custScaleY="8636" custLinFactY="8885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A94BA1-F7FA-4ED7-B0D9-E9BBFE3659C2}" type="pres">
      <dgm:prSet presAssocID="{94631CD0-6D94-45B6-B072-503209A08C69}" presName="aSpace" presStyleCnt="0"/>
      <dgm:spPr/>
    </dgm:pt>
    <dgm:pt modelId="{982EF166-D729-49D2-81E4-BE5E5B71A245}" type="pres">
      <dgm:prSet presAssocID="{96699DDF-E365-43B3-94A3-1D9082206DF9}" presName="compNode" presStyleCnt="0"/>
      <dgm:spPr/>
    </dgm:pt>
    <dgm:pt modelId="{37CB1711-5841-4CFA-929D-E67D35B50484}" type="pres">
      <dgm:prSet presAssocID="{96699DDF-E365-43B3-94A3-1D9082206DF9}" presName="aNode" presStyleLbl="bgShp" presStyleIdx="2" presStyleCnt="7" custLinFactNeighborX="2341" custLinFactNeighborY="-1389"/>
      <dgm:spPr/>
      <dgm:t>
        <a:bodyPr/>
        <a:lstStyle/>
        <a:p>
          <a:endParaRPr lang="en-US"/>
        </a:p>
      </dgm:t>
    </dgm:pt>
    <dgm:pt modelId="{3D25A62F-33C6-4B4D-8EFB-2C61B67634C4}" type="pres">
      <dgm:prSet presAssocID="{96699DDF-E365-43B3-94A3-1D9082206DF9}" presName="textNode" presStyleLbl="bgShp" presStyleIdx="2" presStyleCnt="7"/>
      <dgm:spPr/>
      <dgm:t>
        <a:bodyPr/>
        <a:lstStyle/>
        <a:p>
          <a:endParaRPr lang="en-US"/>
        </a:p>
      </dgm:t>
    </dgm:pt>
    <dgm:pt modelId="{AE50379C-8512-4810-B423-541471E6CAB0}" type="pres">
      <dgm:prSet presAssocID="{96699DDF-E365-43B3-94A3-1D9082206DF9}" presName="compChildNode" presStyleCnt="0"/>
      <dgm:spPr/>
    </dgm:pt>
    <dgm:pt modelId="{5B7458E9-B5AF-47A7-9274-61AACAEA389B}" type="pres">
      <dgm:prSet presAssocID="{96699DDF-E365-43B3-94A3-1D9082206DF9}" presName="theInnerList" presStyleCnt="0"/>
      <dgm:spPr/>
    </dgm:pt>
    <dgm:pt modelId="{11C2172E-87B4-4CE3-8696-A7C010011002}" type="pres">
      <dgm:prSet presAssocID="{E200152B-1573-410A-BA3A-164C616B4E17}" presName="childNode" presStyleLbl="node1" presStyleIdx="2" presStyleCnt="12" custScaleX="83287" custScaleY="8636" custLinFactY="15811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9788E5-7AC0-4368-8F02-DBA0CE153F3D}" type="pres">
      <dgm:prSet presAssocID="{E200152B-1573-410A-BA3A-164C616B4E17}" presName="aSpace2" presStyleCnt="0"/>
      <dgm:spPr/>
    </dgm:pt>
    <dgm:pt modelId="{E9CE764A-D56D-4B88-B3FC-D058BD18FFE5}" type="pres">
      <dgm:prSet presAssocID="{F3233487-420E-4E71-A6B3-6D3232D04EFF}" presName="childNode" presStyleLbl="node1" presStyleIdx="3" presStyleCnt="12" custScaleX="83287" custScaleY="8636" custLinFactY="8885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D47A5E-E313-4E59-95F2-EAEE70F636CC}" type="pres">
      <dgm:prSet presAssocID="{96699DDF-E365-43B3-94A3-1D9082206DF9}" presName="aSpace" presStyleCnt="0"/>
      <dgm:spPr/>
    </dgm:pt>
    <dgm:pt modelId="{F62CE56D-F330-4CBE-8846-FDAAEDD0E312}" type="pres">
      <dgm:prSet presAssocID="{0E62C81F-A371-4BAD-A5FE-6CFD07050BBF}" presName="compNode" presStyleCnt="0"/>
      <dgm:spPr/>
    </dgm:pt>
    <dgm:pt modelId="{4A55F670-0F39-4C51-8E17-790C4FB96D67}" type="pres">
      <dgm:prSet presAssocID="{0E62C81F-A371-4BAD-A5FE-6CFD07050BBF}" presName="aNode" presStyleLbl="bgShp" presStyleIdx="3" presStyleCnt="7"/>
      <dgm:spPr/>
      <dgm:t>
        <a:bodyPr/>
        <a:lstStyle/>
        <a:p>
          <a:endParaRPr lang="en-US"/>
        </a:p>
      </dgm:t>
    </dgm:pt>
    <dgm:pt modelId="{7455AF57-E678-4148-A702-D3F58DA190C9}" type="pres">
      <dgm:prSet presAssocID="{0E62C81F-A371-4BAD-A5FE-6CFD07050BBF}" presName="textNode" presStyleLbl="bgShp" presStyleIdx="3" presStyleCnt="7"/>
      <dgm:spPr/>
      <dgm:t>
        <a:bodyPr/>
        <a:lstStyle/>
        <a:p>
          <a:endParaRPr lang="en-US"/>
        </a:p>
      </dgm:t>
    </dgm:pt>
    <dgm:pt modelId="{A1C4D3BE-0A67-44A4-9C42-930557A10CFD}" type="pres">
      <dgm:prSet presAssocID="{0E62C81F-A371-4BAD-A5FE-6CFD07050BBF}" presName="compChildNode" presStyleCnt="0"/>
      <dgm:spPr/>
    </dgm:pt>
    <dgm:pt modelId="{42E24FAF-DB54-4767-B861-53CB8B516BD6}" type="pres">
      <dgm:prSet presAssocID="{0E62C81F-A371-4BAD-A5FE-6CFD07050BBF}" presName="theInnerList" presStyleCnt="0"/>
      <dgm:spPr/>
    </dgm:pt>
    <dgm:pt modelId="{FEDF819F-911C-4016-9515-B87FC12E2F53}" type="pres">
      <dgm:prSet presAssocID="{86C52ADC-07F7-42C1-B10D-790D144ED453}" presName="childNode" presStyleLbl="node1" presStyleIdx="4" presStyleCnt="12" custScaleX="83287" custScaleY="8636" custLinFactY="15811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D8C5B9-A0A9-4E63-9D57-022DDE7F8B84}" type="pres">
      <dgm:prSet presAssocID="{86C52ADC-07F7-42C1-B10D-790D144ED453}" presName="aSpace2" presStyleCnt="0"/>
      <dgm:spPr/>
    </dgm:pt>
    <dgm:pt modelId="{39E0F386-D0E4-4E32-A123-8E1BD23F7424}" type="pres">
      <dgm:prSet presAssocID="{C7A521D2-51F0-47D0-9334-55EC7CFC16C4}" presName="childNode" presStyleLbl="node1" presStyleIdx="5" presStyleCnt="12" custScaleX="83287" custScaleY="8636" custLinFactY="8885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E4AB7E-7800-4E34-9525-C749133A8907}" type="pres">
      <dgm:prSet presAssocID="{0E62C81F-A371-4BAD-A5FE-6CFD07050BBF}" presName="aSpace" presStyleCnt="0"/>
      <dgm:spPr/>
    </dgm:pt>
    <dgm:pt modelId="{ECC23E06-1796-408A-85A0-DABBF2C40F2F}" type="pres">
      <dgm:prSet presAssocID="{1F1C15F1-D28B-43BC-A0CF-710700FE7A81}" presName="compNode" presStyleCnt="0"/>
      <dgm:spPr/>
    </dgm:pt>
    <dgm:pt modelId="{53AA9793-A4FE-44F2-84E9-87EACE3D01F9}" type="pres">
      <dgm:prSet presAssocID="{1F1C15F1-D28B-43BC-A0CF-710700FE7A81}" presName="aNode" presStyleLbl="bgShp" presStyleIdx="4" presStyleCnt="7"/>
      <dgm:spPr/>
      <dgm:t>
        <a:bodyPr/>
        <a:lstStyle/>
        <a:p>
          <a:endParaRPr lang="en-US"/>
        </a:p>
      </dgm:t>
    </dgm:pt>
    <dgm:pt modelId="{E1F9E987-7FFC-452E-A171-607B7557B9D5}" type="pres">
      <dgm:prSet presAssocID="{1F1C15F1-D28B-43BC-A0CF-710700FE7A81}" presName="textNode" presStyleLbl="bgShp" presStyleIdx="4" presStyleCnt="7"/>
      <dgm:spPr/>
      <dgm:t>
        <a:bodyPr/>
        <a:lstStyle/>
        <a:p>
          <a:endParaRPr lang="en-US"/>
        </a:p>
      </dgm:t>
    </dgm:pt>
    <dgm:pt modelId="{68309611-F11E-45AC-B2F7-EB8FF0A80EF1}" type="pres">
      <dgm:prSet presAssocID="{1F1C15F1-D28B-43BC-A0CF-710700FE7A81}" presName="compChildNode" presStyleCnt="0"/>
      <dgm:spPr/>
    </dgm:pt>
    <dgm:pt modelId="{FA2FD3E7-E5C2-455A-8FF9-E83DC8E31068}" type="pres">
      <dgm:prSet presAssocID="{1F1C15F1-D28B-43BC-A0CF-710700FE7A81}" presName="theInnerList" presStyleCnt="0"/>
      <dgm:spPr/>
    </dgm:pt>
    <dgm:pt modelId="{77620888-2DAE-4C13-84C3-CB6D5FC42E21}" type="pres">
      <dgm:prSet presAssocID="{A242A6C9-8B8F-4AEE-841F-7C0FAAF18DA7}" presName="childNode" presStyleLbl="node1" presStyleIdx="6" presStyleCnt="12" custScaleX="83287" custScaleY="8636" custLinFactY="15811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265D7E-3990-4936-AC0B-F86B903C1321}" type="pres">
      <dgm:prSet presAssocID="{A242A6C9-8B8F-4AEE-841F-7C0FAAF18DA7}" presName="aSpace2" presStyleCnt="0"/>
      <dgm:spPr/>
    </dgm:pt>
    <dgm:pt modelId="{77949DF9-0E9B-483A-8763-1B0C4DE839F1}" type="pres">
      <dgm:prSet presAssocID="{AC38DFFB-786D-4862-BD55-17F40956DFAA}" presName="childNode" presStyleLbl="node1" presStyleIdx="7" presStyleCnt="12" custScaleX="83287" custScaleY="8636" custLinFactY="8885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6E98AF-F6F1-43EF-A207-C4B17B50BF45}" type="pres">
      <dgm:prSet presAssocID="{1F1C15F1-D28B-43BC-A0CF-710700FE7A81}" presName="aSpace" presStyleCnt="0"/>
      <dgm:spPr/>
    </dgm:pt>
    <dgm:pt modelId="{1C728274-B37A-44BE-A53A-BFFB9984BA28}" type="pres">
      <dgm:prSet presAssocID="{41497FDC-BB7D-4274-8142-98D0D9827BF9}" presName="compNode" presStyleCnt="0"/>
      <dgm:spPr/>
    </dgm:pt>
    <dgm:pt modelId="{6278501A-9503-4CFD-8494-8840820422DB}" type="pres">
      <dgm:prSet presAssocID="{41497FDC-BB7D-4274-8142-98D0D9827BF9}" presName="aNode" presStyleLbl="bgShp" presStyleIdx="5" presStyleCnt="7" custLinFactNeighborX="-3238"/>
      <dgm:spPr/>
      <dgm:t>
        <a:bodyPr/>
        <a:lstStyle/>
        <a:p>
          <a:endParaRPr lang="en-US"/>
        </a:p>
      </dgm:t>
    </dgm:pt>
    <dgm:pt modelId="{EBCB0B24-A1B8-46D6-828B-1F319DE35575}" type="pres">
      <dgm:prSet presAssocID="{41497FDC-BB7D-4274-8142-98D0D9827BF9}" presName="textNode" presStyleLbl="bgShp" presStyleIdx="5" presStyleCnt="7"/>
      <dgm:spPr/>
      <dgm:t>
        <a:bodyPr/>
        <a:lstStyle/>
        <a:p>
          <a:endParaRPr lang="en-US"/>
        </a:p>
      </dgm:t>
    </dgm:pt>
    <dgm:pt modelId="{C5D102DD-EAD3-467B-8F3B-6EC053478E10}" type="pres">
      <dgm:prSet presAssocID="{41497FDC-BB7D-4274-8142-98D0D9827BF9}" presName="compChildNode" presStyleCnt="0"/>
      <dgm:spPr/>
    </dgm:pt>
    <dgm:pt modelId="{6B629536-2B43-4426-9AE5-CA64294D1855}" type="pres">
      <dgm:prSet presAssocID="{41497FDC-BB7D-4274-8142-98D0D9827BF9}" presName="theInnerList" presStyleCnt="0"/>
      <dgm:spPr/>
    </dgm:pt>
    <dgm:pt modelId="{60D45906-1850-4D01-916D-C181683E4B0B}" type="pres">
      <dgm:prSet presAssocID="{480FDE2C-62B1-45F9-AFC9-9B07D34E8A44}" presName="childNode" presStyleLbl="node1" presStyleIdx="8" presStyleCnt="12" custScaleX="83287" custScaleY="8636" custLinFactY="15811" custLinFactNeighborX="-9386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F4CA14-B314-4A74-805F-DE7499C710E5}" type="pres">
      <dgm:prSet presAssocID="{480FDE2C-62B1-45F9-AFC9-9B07D34E8A44}" presName="aSpace2" presStyleCnt="0"/>
      <dgm:spPr/>
    </dgm:pt>
    <dgm:pt modelId="{07883625-71C6-4896-8ECE-D3BFBA49C813}" type="pres">
      <dgm:prSet presAssocID="{E9478909-58B8-455B-B4BE-9581327A5A65}" presName="childNode" presStyleLbl="node1" presStyleIdx="9" presStyleCnt="12" custScaleX="83287" custScaleY="8636" custLinFactY="8885" custLinFactNeighborX="-9386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5B2292-2492-4167-BDC7-9AAB98F990C0}" type="pres">
      <dgm:prSet presAssocID="{41497FDC-BB7D-4274-8142-98D0D9827BF9}" presName="aSpace" presStyleCnt="0"/>
      <dgm:spPr/>
    </dgm:pt>
    <dgm:pt modelId="{53B1CAC3-E483-4834-AA4D-510F020EBF6C}" type="pres">
      <dgm:prSet presAssocID="{542B78D1-DD41-4740-88AC-EFA5857181D5}" presName="compNode" presStyleCnt="0"/>
      <dgm:spPr/>
    </dgm:pt>
    <dgm:pt modelId="{EC137F29-3EC2-4D73-AC0D-82A600FE7ACD}" type="pres">
      <dgm:prSet presAssocID="{542B78D1-DD41-4740-88AC-EFA5857181D5}" presName="aNode" presStyleLbl="bgShp" presStyleIdx="6" presStyleCnt="7" custLinFactNeighborX="-5098"/>
      <dgm:spPr/>
      <dgm:t>
        <a:bodyPr/>
        <a:lstStyle/>
        <a:p>
          <a:endParaRPr lang="en-US"/>
        </a:p>
      </dgm:t>
    </dgm:pt>
    <dgm:pt modelId="{5BB2863A-1258-4AF5-AB4B-327CF9DC775E}" type="pres">
      <dgm:prSet presAssocID="{542B78D1-DD41-4740-88AC-EFA5857181D5}" presName="textNode" presStyleLbl="bgShp" presStyleIdx="6" presStyleCnt="7"/>
      <dgm:spPr/>
      <dgm:t>
        <a:bodyPr/>
        <a:lstStyle/>
        <a:p>
          <a:endParaRPr lang="en-US"/>
        </a:p>
      </dgm:t>
    </dgm:pt>
    <dgm:pt modelId="{EF8C82E8-574C-4710-9665-6A90078C65CF}" type="pres">
      <dgm:prSet presAssocID="{542B78D1-DD41-4740-88AC-EFA5857181D5}" presName="compChildNode" presStyleCnt="0"/>
      <dgm:spPr/>
    </dgm:pt>
    <dgm:pt modelId="{9B702E85-B8DC-4B86-AE2D-DC0F647B8201}" type="pres">
      <dgm:prSet presAssocID="{542B78D1-DD41-4740-88AC-EFA5857181D5}" presName="theInnerList" presStyleCnt="0"/>
      <dgm:spPr/>
    </dgm:pt>
    <dgm:pt modelId="{FD9E87BE-F554-4413-ADC9-7911843A912B}" type="pres">
      <dgm:prSet presAssocID="{3E776D84-8E72-424E-8B07-B495BE9EA4F0}" presName="childNode" presStyleLbl="node1" presStyleIdx="10" presStyleCnt="12" custScaleX="83287" custScaleY="8636" custLinFactY="15811" custLinFactNeighborX="-6373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E37206-FCA5-4B6F-990C-AD8B0520805D}" type="pres">
      <dgm:prSet presAssocID="{3E776D84-8E72-424E-8B07-B495BE9EA4F0}" presName="aSpace2" presStyleCnt="0"/>
      <dgm:spPr/>
    </dgm:pt>
    <dgm:pt modelId="{4A21672E-1348-49A4-9B7C-09F9304F4728}" type="pres">
      <dgm:prSet presAssocID="{B98E190A-8D23-4529-B118-63395DFD1786}" presName="childNode" presStyleLbl="node1" presStyleIdx="11" presStyleCnt="12" custScaleX="83287" custScaleY="8636" custLinFactY="8885" custLinFactNeighborX="-6373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9C7B4A-8ADD-4594-AEF6-AB223F116152}" type="presOf" srcId="{B95DFC5E-6654-4165-B337-EFE70C13EF6C}" destId="{1D2368B9-BEC8-4997-BDB5-7C618F1B9470}" srcOrd="1" destOrd="0" presId="urn:microsoft.com/office/officeart/2005/8/layout/lProcess2"/>
    <dgm:cxn modelId="{0ED4E955-B958-4410-A7EA-9ABEDD26469E}" type="presOf" srcId="{E9478909-58B8-455B-B4BE-9581327A5A65}" destId="{07883625-71C6-4896-8ECE-D3BFBA49C813}" srcOrd="0" destOrd="0" presId="urn:microsoft.com/office/officeart/2005/8/layout/lProcess2"/>
    <dgm:cxn modelId="{7ABD3305-9AE3-497A-B16D-920EFFBD1A9B}" type="presOf" srcId="{0E62C81F-A371-4BAD-A5FE-6CFD07050BBF}" destId="{7455AF57-E678-4148-A702-D3F58DA190C9}" srcOrd="1" destOrd="0" presId="urn:microsoft.com/office/officeart/2005/8/layout/lProcess2"/>
    <dgm:cxn modelId="{60247E48-1A9C-4110-AF87-CB425B1C3CB8}" srcId="{542B78D1-DD41-4740-88AC-EFA5857181D5}" destId="{3E776D84-8E72-424E-8B07-B495BE9EA4F0}" srcOrd="0" destOrd="0" parTransId="{5BF3BDED-3F20-4495-A1A5-E5E6E1A33D3B}" sibTransId="{5C7126FD-A8C3-4775-9733-4033462F0856}"/>
    <dgm:cxn modelId="{E34C3282-05C9-4A4A-AD48-8D5223560A84}" type="presOf" srcId="{F3233487-420E-4E71-A6B3-6D3232D04EFF}" destId="{E9CE764A-D56D-4B88-B3FC-D058BD18FFE5}" srcOrd="0" destOrd="0" presId="urn:microsoft.com/office/officeart/2005/8/layout/lProcess2"/>
    <dgm:cxn modelId="{318D9568-9FC1-42C5-BEAF-C1448469D3DF}" type="presOf" srcId="{3E776D84-8E72-424E-8B07-B495BE9EA4F0}" destId="{FD9E87BE-F554-4413-ADC9-7911843A912B}" srcOrd="0" destOrd="0" presId="urn:microsoft.com/office/officeart/2005/8/layout/lProcess2"/>
    <dgm:cxn modelId="{5F6AE1F0-A6FB-4178-9122-8BF8700E4066}" srcId="{0E62C81F-A371-4BAD-A5FE-6CFD07050BBF}" destId="{86C52ADC-07F7-42C1-B10D-790D144ED453}" srcOrd="0" destOrd="0" parTransId="{F29A383F-E65B-42EC-AD5C-046317836BFF}" sibTransId="{C976B920-2F2D-43AA-873E-CB76C4B5D581}"/>
    <dgm:cxn modelId="{29841D50-9C2F-4858-8AF6-497974645130}" type="presOf" srcId="{54EAA4EF-021A-4C4F-BA73-9A1DD4F17F2B}" destId="{CD0ABBAF-26F0-43FA-B8F1-5E93C40764B8}" srcOrd="0" destOrd="0" presId="urn:microsoft.com/office/officeart/2005/8/layout/lProcess2"/>
    <dgm:cxn modelId="{B6628036-67EF-4ECF-B963-77AB6F7C53E7}" srcId="{F84FAD12-3C6A-43A1-9FA4-0D1230DED120}" destId="{B95DFC5E-6654-4165-B337-EFE70C13EF6C}" srcOrd="0" destOrd="0" parTransId="{60CDE714-94E9-4E97-AD61-181CBEB99B2A}" sibTransId="{F6CF0A16-4087-439A-B609-861252A360F2}"/>
    <dgm:cxn modelId="{B99D90F8-22F9-42B4-852C-02A01D4C16A4}" type="presOf" srcId="{96699DDF-E365-43B3-94A3-1D9082206DF9}" destId="{3D25A62F-33C6-4B4D-8EFB-2C61B67634C4}" srcOrd="1" destOrd="0" presId="urn:microsoft.com/office/officeart/2005/8/layout/lProcess2"/>
    <dgm:cxn modelId="{38AC5EBB-D97E-4B0A-8E1E-8D151AFBD002}" type="presOf" srcId="{AC38DFFB-786D-4862-BD55-17F40956DFAA}" destId="{77949DF9-0E9B-483A-8763-1B0C4DE839F1}" srcOrd="0" destOrd="0" presId="urn:microsoft.com/office/officeart/2005/8/layout/lProcess2"/>
    <dgm:cxn modelId="{3151552A-A9D0-4BC3-B81F-F86F7B1AA8D9}" type="presOf" srcId="{94631CD0-6D94-45B6-B072-503209A08C69}" destId="{46445C37-DB75-470E-ACC6-816076FB1357}" srcOrd="1" destOrd="0" presId="urn:microsoft.com/office/officeart/2005/8/layout/lProcess2"/>
    <dgm:cxn modelId="{305D66F8-15C2-4ECD-8490-07833C6B98FE}" type="presOf" srcId="{41497FDC-BB7D-4274-8142-98D0D9827BF9}" destId="{6278501A-9503-4CFD-8494-8840820422DB}" srcOrd="0" destOrd="0" presId="urn:microsoft.com/office/officeart/2005/8/layout/lProcess2"/>
    <dgm:cxn modelId="{BBCEE882-1731-4CE8-9AF0-9364B52006DC}" type="presOf" srcId="{0E62C81F-A371-4BAD-A5FE-6CFD07050BBF}" destId="{4A55F670-0F39-4C51-8E17-790C4FB96D67}" srcOrd="0" destOrd="0" presId="urn:microsoft.com/office/officeart/2005/8/layout/lProcess2"/>
    <dgm:cxn modelId="{78242BB2-8498-4548-829C-6C34B3F55A5A}" srcId="{96699DDF-E365-43B3-94A3-1D9082206DF9}" destId="{E200152B-1573-410A-BA3A-164C616B4E17}" srcOrd="0" destOrd="0" parTransId="{9103F9DB-ED21-425F-84DC-9323B251FEDB}" sibTransId="{5E5A60F9-9DC7-422A-B19D-338461A77763}"/>
    <dgm:cxn modelId="{B01A3112-7645-487F-86A2-B6475DF899BC}" srcId="{542B78D1-DD41-4740-88AC-EFA5857181D5}" destId="{B98E190A-8D23-4529-B118-63395DFD1786}" srcOrd="1" destOrd="0" parTransId="{F125230E-890D-4CA9-A402-6CF86B50D49D}" sibTransId="{17B63CD6-9C6E-43BC-8F7C-A0701436F2B0}"/>
    <dgm:cxn modelId="{CCE70B69-DDD1-40AD-B8A4-D58CD3BF96A8}" srcId="{1F1C15F1-D28B-43BC-A0CF-710700FE7A81}" destId="{A242A6C9-8B8F-4AEE-841F-7C0FAAF18DA7}" srcOrd="0" destOrd="0" parTransId="{5D80583A-22C0-46DC-AAC2-CF4FF43F8303}" sibTransId="{A244390A-E6E6-4E62-88DC-1541FFE63079}"/>
    <dgm:cxn modelId="{D7DE624B-7AF9-43BF-8B48-42B588C4B428}" srcId="{41497FDC-BB7D-4274-8142-98D0D9827BF9}" destId="{480FDE2C-62B1-45F9-AFC9-9B07D34E8A44}" srcOrd="0" destOrd="0" parTransId="{1CAD8B1D-6371-4D2E-BD92-4FFAE2227A10}" sibTransId="{C28171F6-C58B-48EE-9533-4DEAE47AA4FD}"/>
    <dgm:cxn modelId="{0B652B04-6B09-4BA1-91C5-8BC01DD7932B}" type="presOf" srcId="{542B78D1-DD41-4740-88AC-EFA5857181D5}" destId="{5BB2863A-1258-4AF5-AB4B-327CF9DC775E}" srcOrd="1" destOrd="0" presId="urn:microsoft.com/office/officeart/2005/8/layout/lProcess2"/>
    <dgm:cxn modelId="{967D296C-B33F-4C0D-B888-6B4B6988967E}" type="presOf" srcId="{86C52ADC-07F7-42C1-B10D-790D144ED453}" destId="{FEDF819F-911C-4016-9515-B87FC12E2F53}" srcOrd="0" destOrd="0" presId="urn:microsoft.com/office/officeart/2005/8/layout/lProcess2"/>
    <dgm:cxn modelId="{05F6027B-2767-4421-8538-6B2FD5114DE3}" srcId="{94631CD0-6D94-45B6-B072-503209A08C69}" destId="{75D40267-6C25-480A-8787-F408CF78C8B9}" srcOrd="0" destOrd="0" parTransId="{7468F8F6-3599-4CD8-B08B-BBE2C5C4D238}" sibTransId="{A019EB8B-D806-4AAF-BAAE-FC0EB9B2B46B}"/>
    <dgm:cxn modelId="{2F52795F-AB2F-467F-AB8E-4E0EBDE0377B}" srcId="{F84FAD12-3C6A-43A1-9FA4-0D1230DED120}" destId="{1F1C15F1-D28B-43BC-A0CF-710700FE7A81}" srcOrd="4" destOrd="0" parTransId="{933D8A33-F510-49AC-8CB0-48556CC63220}" sibTransId="{979FB1A1-6933-4EE2-831C-D00CDCA6FA39}"/>
    <dgm:cxn modelId="{AFE89D19-EB67-43E8-925C-7CF0B6D61931}" srcId="{41497FDC-BB7D-4274-8142-98D0D9827BF9}" destId="{E9478909-58B8-455B-B4BE-9581327A5A65}" srcOrd="1" destOrd="0" parTransId="{7B53C5FB-B275-4DF3-9DB0-7D5414514F67}" sibTransId="{1801A1E6-32F0-4806-A713-B91333153BE5}"/>
    <dgm:cxn modelId="{3137AFD6-1DE0-4682-85B0-6631CEA333DE}" srcId="{1F1C15F1-D28B-43BC-A0CF-710700FE7A81}" destId="{AC38DFFB-786D-4862-BD55-17F40956DFAA}" srcOrd="1" destOrd="0" parTransId="{107FF6E8-5EB1-48AC-AECD-8B9717C2BCEB}" sibTransId="{9389837C-C3D0-4DBB-BE84-35E770C00263}"/>
    <dgm:cxn modelId="{401A82AC-B139-4279-B826-4D6748210954}" type="presOf" srcId="{C7A521D2-51F0-47D0-9334-55EC7CFC16C4}" destId="{39E0F386-D0E4-4E32-A123-8E1BD23F7424}" srcOrd="0" destOrd="0" presId="urn:microsoft.com/office/officeart/2005/8/layout/lProcess2"/>
    <dgm:cxn modelId="{CC5F6560-721E-491C-B016-2A2FDC3F0E07}" srcId="{F84FAD12-3C6A-43A1-9FA4-0D1230DED120}" destId="{41497FDC-BB7D-4274-8142-98D0D9827BF9}" srcOrd="5" destOrd="0" parTransId="{8021CBDF-0195-4C26-B1F5-03C78D90016E}" sibTransId="{F91D166C-9ACA-45FD-9E6D-7A984C91C60D}"/>
    <dgm:cxn modelId="{E830AEAA-7A2D-4D16-9DA2-F956C306EA45}" type="presOf" srcId="{B95DFC5E-6654-4165-B337-EFE70C13EF6C}" destId="{9A3D238D-C45F-47B1-856F-3320B2730824}" srcOrd="0" destOrd="0" presId="urn:microsoft.com/office/officeart/2005/8/layout/lProcess2"/>
    <dgm:cxn modelId="{4FC68476-4242-48BE-BAEC-C2F9BB0242EF}" srcId="{F84FAD12-3C6A-43A1-9FA4-0D1230DED120}" destId="{542B78D1-DD41-4740-88AC-EFA5857181D5}" srcOrd="6" destOrd="0" parTransId="{5E73186F-3749-4238-A5DE-B5441FC9266C}" sibTransId="{072B0F03-A472-4567-9049-22B011C34535}"/>
    <dgm:cxn modelId="{E5C61502-78BC-4E5F-93BC-6FC9AC628077}" type="presOf" srcId="{94631CD0-6D94-45B6-B072-503209A08C69}" destId="{0B9C1A30-4E36-4F8D-8E0D-BACCBB387754}" srcOrd="0" destOrd="0" presId="urn:microsoft.com/office/officeart/2005/8/layout/lProcess2"/>
    <dgm:cxn modelId="{CAB7C7A5-3DD1-4967-A306-52B04363DD6B}" type="presOf" srcId="{75D40267-6C25-480A-8787-F408CF78C8B9}" destId="{A43305AE-A442-43A9-9D8E-FDE051F134FE}" srcOrd="0" destOrd="0" presId="urn:microsoft.com/office/officeart/2005/8/layout/lProcess2"/>
    <dgm:cxn modelId="{BFA6C5E3-CAAE-4172-B4DB-435DB3DC34A9}" type="presOf" srcId="{A242A6C9-8B8F-4AEE-841F-7C0FAAF18DA7}" destId="{77620888-2DAE-4C13-84C3-CB6D5FC42E21}" srcOrd="0" destOrd="0" presId="urn:microsoft.com/office/officeart/2005/8/layout/lProcess2"/>
    <dgm:cxn modelId="{B1B41D6E-ABEF-4FB2-AE9A-8D447F5AC0BA}" type="presOf" srcId="{96699DDF-E365-43B3-94A3-1D9082206DF9}" destId="{37CB1711-5841-4CFA-929D-E67D35B50484}" srcOrd="0" destOrd="0" presId="urn:microsoft.com/office/officeart/2005/8/layout/lProcess2"/>
    <dgm:cxn modelId="{697DA06B-09EA-4B6C-AEF4-2101FD3414D1}" srcId="{F84FAD12-3C6A-43A1-9FA4-0D1230DED120}" destId="{96699DDF-E365-43B3-94A3-1D9082206DF9}" srcOrd="2" destOrd="0" parTransId="{3A68434E-9ED1-4BFA-B860-A379DBB6E40F}" sibTransId="{584536CF-8776-4C89-B74A-9ADF75EDFE26}"/>
    <dgm:cxn modelId="{43D62DA9-B7AE-4207-B088-C25D7A29EE0D}" srcId="{F84FAD12-3C6A-43A1-9FA4-0D1230DED120}" destId="{94631CD0-6D94-45B6-B072-503209A08C69}" srcOrd="1" destOrd="0" parTransId="{AA5C128B-B0D3-4A6B-8912-703F320A5C8E}" sibTransId="{9CD197EE-8C59-4F5B-B4C8-1791DB5F88A8}"/>
    <dgm:cxn modelId="{A4FB0384-7269-4043-8A6D-7B85D7CA24B9}" type="presOf" srcId="{542B78D1-DD41-4740-88AC-EFA5857181D5}" destId="{EC137F29-3EC2-4D73-AC0D-82A600FE7ACD}" srcOrd="0" destOrd="0" presId="urn:microsoft.com/office/officeart/2005/8/layout/lProcess2"/>
    <dgm:cxn modelId="{3017EC21-292D-4F25-BF65-0D6817FFD617}" type="presOf" srcId="{480FDE2C-62B1-45F9-AFC9-9B07D34E8A44}" destId="{60D45906-1850-4D01-916D-C181683E4B0B}" srcOrd="0" destOrd="0" presId="urn:microsoft.com/office/officeart/2005/8/layout/lProcess2"/>
    <dgm:cxn modelId="{0D9EC81A-1AB5-4A05-8C04-44F687B79388}" type="presOf" srcId="{F84FAD12-3C6A-43A1-9FA4-0D1230DED120}" destId="{EB5D725C-DD09-42F2-8474-002D7CA3402E}" srcOrd="0" destOrd="0" presId="urn:microsoft.com/office/officeart/2005/8/layout/lProcess2"/>
    <dgm:cxn modelId="{904758AE-24AB-4646-8A05-2F344CE7E18C}" type="presOf" srcId="{41497FDC-BB7D-4274-8142-98D0D9827BF9}" destId="{EBCB0B24-A1B8-46D6-828B-1F319DE35575}" srcOrd="1" destOrd="0" presId="urn:microsoft.com/office/officeart/2005/8/layout/lProcess2"/>
    <dgm:cxn modelId="{367F883E-6677-4171-8AFE-433105EBB649}" type="presOf" srcId="{1F1C15F1-D28B-43BC-A0CF-710700FE7A81}" destId="{53AA9793-A4FE-44F2-84E9-87EACE3D01F9}" srcOrd="0" destOrd="0" presId="urn:microsoft.com/office/officeart/2005/8/layout/lProcess2"/>
    <dgm:cxn modelId="{263BB895-B9B4-4338-AB62-9A2DA1470E94}" srcId="{96699DDF-E365-43B3-94A3-1D9082206DF9}" destId="{F3233487-420E-4E71-A6B3-6D3232D04EFF}" srcOrd="1" destOrd="0" parTransId="{DA5378D0-D29B-4AE0-AD8D-746918E8AB98}" sibTransId="{2C2A2C56-7BEC-40F0-8CDC-FC2E64347C8A}"/>
    <dgm:cxn modelId="{9DCD188D-DEF2-431B-AE3C-2A49F03211D0}" srcId="{0E62C81F-A371-4BAD-A5FE-6CFD07050BBF}" destId="{C7A521D2-51F0-47D0-9334-55EC7CFC16C4}" srcOrd="1" destOrd="0" parTransId="{CBB81C4F-A9E7-4E2B-BCC2-F7B24DF03B87}" sibTransId="{5441CD7E-33BB-4879-A914-75F5C992D54C}"/>
    <dgm:cxn modelId="{6F98C287-D230-43C6-B230-BB1A8FD54870}" type="presOf" srcId="{1F1C15F1-D28B-43BC-A0CF-710700FE7A81}" destId="{E1F9E987-7FFC-452E-A171-607B7557B9D5}" srcOrd="1" destOrd="0" presId="urn:microsoft.com/office/officeart/2005/8/layout/lProcess2"/>
    <dgm:cxn modelId="{9A6F2222-90C9-41CC-B8A5-2CCED5B98660}" srcId="{F84FAD12-3C6A-43A1-9FA4-0D1230DED120}" destId="{0E62C81F-A371-4BAD-A5FE-6CFD07050BBF}" srcOrd="3" destOrd="0" parTransId="{EAB58873-2B34-4FC3-81E0-1C6701153CF5}" sibTransId="{EB9CE968-6AEB-4F45-A4CE-CF91D56FD380}"/>
    <dgm:cxn modelId="{50DD768F-A662-4E7F-9485-2F89D8A1E915}" type="presOf" srcId="{B98E190A-8D23-4529-B118-63395DFD1786}" destId="{4A21672E-1348-49A4-9B7C-09F9304F4728}" srcOrd="0" destOrd="0" presId="urn:microsoft.com/office/officeart/2005/8/layout/lProcess2"/>
    <dgm:cxn modelId="{7018BAEE-1B52-467D-A917-B24A866642C4}" srcId="{94631CD0-6D94-45B6-B072-503209A08C69}" destId="{54EAA4EF-021A-4C4F-BA73-9A1DD4F17F2B}" srcOrd="1" destOrd="0" parTransId="{088D52EB-D9EB-403E-A792-8CA4752A2433}" sibTransId="{5D6FE5E8-0F4F-403E-BC60-D8FA99EAFA8C}"/>
    <dgm:cxn modelId="{6AED4F7F-59FD-4A75-91F8-4E88B2ADF5F1}" type="presOf" srcId="{E200152B-1573-410A-BA3A-164C616B4E17}" destId="{11C2172E-87B4-4CE3-8696-A7C010011002}" srcOrd="0" destOrd="0" presId="urn:microsoft.com/office/officeart/2005/8/layout/lProcess2"/>
    <dgm:cxn modelId="{CFA6EC3D-DBA5-4BE9-A394-698522FE8CBF}" type="presParOf" srcId="{EB5D725C-DD09-42F2-8474-002D7CA3402E}" destId="{7DEE4EE8-63B7-4F7C-906A-3DFC31D8BF4A}" srcOrd="0" destOrd="0" presId="urn:microsoft.com/office/officeart/2005/8/layout/lProcess2"/>
    <dgm:cxn modelId="{537FEFE1-1347-4D06-8A41-8C86BB028925}" type="presParOf" srcId="{7DEE4EE8-63B7-4F7C-906A-3DFC31D8BF4A}" destId="{9A3D238D-C45F-47B1-856F-3320B2730824}" srcOrd="0" destOrd="0" presId="urn:microsoft.com/office/officeart/2005/8/layout/lProcess2"/>
    <dgm:cxn modelId="{15150C15-9A9D-4AE7-B353-E67F96600540}" type="presParOf" srcId="{7DEE4EE8-63B7-4F7C-906A-3DFC31D8BF4A}" destId="{1D2368B9-BEC8-4997-BDB5-7C618F1B9470}" srcOrd="1" destOrd="0" presId="urn:microsoft.com/office/officeart/2005/8/layout/lProcess2"/>
    <dgm:cxn modelId="{8C278FCC-516B-4C92-ABC7-91BEA2CECB86}" type="presParOf" srcId="{7DEE4EE8-63B7-4F7C-906A-3DFC31D8BF4A}" destId="{94689840-59C6-4798-BC76-69508F6B82E3}" srcOrd="2" destOrd="0" presId="urn:microsoft.com/office/officeart/2005/8/layout/lProcess2"/>
    <dgm:cxn modelId="{6C3DD2D2-ABAD-441F-B1B5-C093E83EA108}" type="presParOf" srcId="{94689840-59C6-4798-BC76-69508F6B82E3}" destId="{BD0E613B-235A-4D3B-ABAF-5EA26A9881DE}" srcOrd="0" destOrd="0" presId="urn:microsoft.com/office/officeart/2005/8/layout/lProcess2"/>
    <dgm:cxn modelId="{C00C5861-B0AE-41F9-B56B-27C4E6C29C09}" type="presParOf" srcId="{EB5D725C-DD09-42F2-8474-002D7CA3402E}" destId="{670EDD6E-1F15-416E-AC79-C66E4E51D6AF}" srcOrd="1" destOrd="0" presId="urn:microsoft.com/office/officeart/2005/8/layout/lProcess2"/>
    <dgm:cxn modelId="{BE336505-22F5-4659-838E-3BE7AD281325}" type="presParOf" srcId="{EB5D725C-DD09-42F2-8474-002D7CA3402E}" destId="{34541620-BA41-474B-B118-8029DB0D2FB4}" srcOrd="2" destOrd="0" presId="urn:microsoft.com/office/officeart/2005/8/layout/lProcess2"/>
    <dgm:cxn modelId="{C2A8A624-91E6-4E7C-A74F-BEB1BFCB7175}" type="presParOf" srcId="{34541620-BA41-474B-B118-8029DB0D2FB4}" destId="{0B9C1A30-4E36-4F8D-8E0D-BACCBB387754}" srcOrd="0" destOrd="0" presId="urn:microsoft.com/office/officeart/2005/8/layout/lProcess2"/>
    <dgm:cxn modelId="{1A28CD1E-D633-4601-92AA-0539D592BA17}" type="presParOf" srcId="{34541620-BA41-474B-B118-8029DB0D2FB4}" destId="{46445C37-DB75-470E-ACC6-816076FB1357}" srcOrd="1" destOrd="0" presId="urn:microsoft.com/office/officeart/2005/8/layout/lProcess2"/>
    <dgm:cxn modelId="{AB072C8C-63AD-4400-A02F-C735257544E7}" type="presParOf" srcId="{34541620-BA41-474B-B118-8029DB0D2FB4}" destId="{B63BC0DB-A92B-4117-B23C-8B55E44331EB}" srcOrd="2" destOrd="0" presId="urn:microsoft.com/office/officeart/2005/8/layout/lProcess2"/>
    <dgm:cxn modelId="{3B5E04ED-9810-4328-BE30-66B2BB20204D}" type="presParOf" srcId="{B63BC0DB-A92B-4117-B23C-8B55E44331EB}" destId="{C4BADF01-A5D8-48F9-9CB5-2AD97BDA194C}" srcOrd="0" destOrd="0" presId="urn:microsoft.com/office/officeart/2005/8/layout/lProcess2"/>
    <dgm:cxn modelId="{3C9BA855-0B67-4096-84BE-AE0C8B9EA413}" type="presParOf" srcId="{C4BADF01-A5D8-48F9-9CB5-2AD97BDA194C}" destId="{A43305AE-A442-43A9-9D8E-FDE051F134FE}" srcOrd="0" destOrd="0" presId="urn:microsoft.com/office/officeart/2005/8/layout/lProcess2"/>
    <dgm:cxn modelId="{AE1F2B5E-9594-44FC-BD5B-7CCDEA2B821E}" type="presParOf" srcId="{C4BADF01-A5D8-48F9-9CB5-2AD97BDA194C}" destId="{DCC12F41-AD7F-49B0-A500-E10D261E1254}" srcOrd="1" destOrd="0" presId="urn:microsoft.com/office/officeart/2005/8/layout/lProcess2"/>
    <dgm:cxn modelId="{19326A78-AB0F-40F4-A321-ABA4545D9FF1}" type="presParOf" srcId="{C4BADF01-A5D8-48F9-9CB5-2AD97BDA194C}" destId="{CD0ABBAF-26F0-43FA-B8F1-5E93C40764B8}" srcOrd="2" destOrd="0" presId="urn:microsoft.com/office/officeart/2005/8/layout/lProcess2"/>
    <dgm:cxn modelId="{4D4F01F8-626D-42B3-8D72-60D2B162CB65}" type="presParOf" srcId="{EB5D725C-DD09-42F2-8474-002D7CA3402E}" destId="{BDA94BA1-F7FA-4ED7-B0D9-E9BBFE3659C2}" srcOrd="3" destOrd="0" presId="urn:microsoft.com/office/officeart/2005/8/layout/lProcess2"/>
    <dgm:cxn modelId="{1C09DB8C-7EF1-4552-931F-0C5D69C2FE07}" type="presParOf" srcId="{EB5D725C-DD09-42F2-8474-002D7CA3402E}" destId="{982EF166-D729-49D2-81E4-BE5E5B71A245}" srcOrd="4" destOrd="0" presId="urn:microsoft.com/office/officeart/2005/8/layout/lProcess2"/>
    <dgm:cxn modelId="{85A021AA-0571-4EB0-BBFE-7B4B809BB336}" type="presParOf" srcId="{982EF166-D729-49D2-81E4-BE5E5B71A245}" destId="{37CB1711-5841-4CFA-929D-E67D35B50484}" srcOrd="0" destOrd="0" presId="urn:microsoft.com/office/officeart/2005/8/layout/lProcess2"/>
    <dgm:cxn modelId="{775C8B2C-D2F4-4FC5-BD46-42FAA06C7D09}" type="presParOf" srcId="{982EF166-D729-49D2-81E4-BE5E5B71A245}" destId="{3D25A62F-33C6-4B4D-8EFB-2C61B67634C4}" srcOrd="1" destOrd="0" presId="urn:microsoft.com/office/officeart/2005/8/layout/lProcess2"/>
    <dgm:cxn modelId="{98016580-C373-4E80-A50F-45D0C89AF86C}" type="presParOf" srcId="{982EF166-D729-49D2-81E4-BE5E5B71A245}" destId="{AE50379C-8512-4810-B423-541471E6CAB0}" srcOrd="2" destOrd="0" presId="urn:microsoft.com/office/officeart/2005/8/layout/lProcess2"/>
    <dgm:cxn modelId="{9DF7F906-FE62-4C21-998D-3CB28A389DEA}" type="presParOf" srcId="{AE50379C-8512-4810-B423-541471E6CAB0}" destId="{5B7458E9-B5AF-47A7-9274-61AACAEA389B}" srcOrd="0" destOrd="0" presId="urn:microsoft.com/office/officeart/2005/8/layout/lProcess2"/>
    <dgm:cxn modelId="{518F2A4F-A9C4-4BE7-9BF4-94DE49EE0356}" type="presParOf" srcId="{5B7458E9-B5AF-47A7-9274-61AACAEA389B}" destId="{11C2172E-87B4-4CE3-8696-A7C010011002}" srcOrd="0" destOrd="0" presId="urn:microsoft.com/office/officeart/2005/8/layout/lProcess2"/>
    <dgm:cxn modelId="{CE248B4F-B7A7-489A-9BD7-EFB2CE73BD65}" type="presParOf" srcId="{5B7458E9-B5AF-47A7-9274-61AACAEA389B}" destId="{AD9788E5-7AC0-4368-8F02-DBA0CE153F3D}" srcOrd="1" destOrd="0" presId="urn:microsoft.com/office/officeart/2005/8/layout/lProcess2"/>
    <dgm:cxn modelId="{603559DF-2F49-460D-99F0-EBBA6C18103E}" type="presParOf" srcId="{5B7458E9-B5AF-47A7-9274-61AACAEA389B}" destId="{E9CE764A-D56D-4B88-B3FC-D058BD18FFE5}" srcOrd="2" destOrd="0" presId="urn:microsoft.com/office/officeart/2005/8/layout/lProcess2"/>
    <dgm:cxn modelId="{87419562-00F5-4FB1-90EA-EDE898E33540}" type="presParOf" srcId="{EB5D725C-DD09-42F2-8474-002D7CA3402E}" destId="{5DD47A5E-E313-4E59-95F2-EAEE70F636CC}" srcOrd="5" destOrd="0" presId="urn:microsoft.com/office/officeart/2005/8/layout/lProcess2"/>
    <dgm:cxn modelId="{469E7C5B-1873-480F-9886-E0EF8F5BC857}" type="presParOf" srcId="{EB5D725C-DD09-42F2-8474-002D7CA3402E}" destId="{F62CE56D-F330-4CBE-8846-FDAAEDD0E312}" srcOrd="6" destOrd="0" presId="urn:microsoft.com/office/officeart/2005/8/layout/lProcess2"/>
    <dgm:cxn modelId="{B171D117-B820-4161-8B0F-1FB6C924CEE0}" type="presParOf" srcId="{F62CE56D-F330-4CBE-8846-FDAAEDD0E312}" destId="{4A55F670-0F39-4C51-8E17-790C4FB96D67}" srcOrd="0" destOrd="0" presId="urn:microsoft.com/office/officeart/2005/8/layout/lProcess2"/>
    <dgm:cxn modelId="{742FFD77-5CE9-4325-B36B-F1E25CE6F03B}" type="presParOf" srcId="{F62CE56D-F330-4CBE-8846-FDAAEDD0E312}" destId="{7455AF57-E678-4148-A702-D3F58DA190C9}" srcOrd="1" destOrd="0" presId="urn:microsoft.com/office/officeart/2005/8/layout/lProcess2"/>
    <dgm:cxn modelId="{79678337-293D-49D4-B782-6D2E6437FDBE}" type="presParOf" srcId="{F62CE56D-F330-4CBE-8846-FDAAEDD0E312}" destId="{A1C4D3BE-0A67-44A4-9C42-930557A10CFD}" srcOrd="2" destOrd="0" presId="urn:microsoft.com/office/officeart/2005/8/layout/lProcess2"/>
    <dgm:cxn modelId="{EC07F497-B766-4F7C-A0D5-6670477FC7CC}" type="presParOf" srcId="{A1C4D3BE-0A67-44A4-9C42-930557A10CFD}" destId="{42E24FAF-DB54-4767-B861-53CB8B516BD6}" srcOrd="0" destOrd="0" presId="urn:microsoft.com/office/officeart/2005/8/layout/lProcess2"/>
    <dgm:cxn modelId="{8784E1C5-68E5-4BAE-8818-5F3A3133FE10}" type="presParOf" srcId="{42E24FAF-DB54-4767-B861-53CB8B516BD6}" destId="{FEDF819F-911C-4016-9515-B87FC12E2F53}" srcOrd="0" destOrd="0" presId="urn:microsoft.com/office/officeart/2005/8/layout/lProcess2"/>
    <dgm:cxn modelId="{E3688D50-5E54-432A-AE20-2543E37B7972}" type="presParOf" srcId="{42E24FAF-DB54-4767-B861-53CB8B516BD6}" destId="{EDD8C5B9-A0A9-4E63-9D57-022DDE7F8B84}" srcOrd="1" destOrd="0" presId="urn:microsoft.com/office/officeart/2005/8/layout/lProcess2"/>
    <dgm:cxn modelId="{BFB8BD52-51D1-4EA0-947C-501B76DB53CE}" type="presParOf" srcId="{42E24FAF-DB54-4767-B861-53CB8B516BD6}" destId="{39E0F386-D0E4-4E32-A123-8E1BD23F7424}" srcOrd="2" destOrd="0" presId="urn:microsoft.com/office/officeart/2005/8/layout/lProcess2"/>
    <dgm:cxn modelId="{38633617-AC67-4384-977E-D2D9C7CB13C4}" type="presParOf" srcId="{EB5D725C-DD09-42F2-8474-002D7CA3402E}" destId="{CDE4AB7E-7800-4E34-9525-C749133A8907}" srcOrd="7" destOrd="0" presId="urn:microsoft.com/office/officeart/2005/8/layout/lProcess2"/>
    <dgm:cxn modelId="{19C2D13E-6F2D-45F1-A71C-F76192C5651D}" type="presParOf" srcId="{EB5D725C-DD09-42F2-8474-002D7CA3402E}" destId="{ECC23E06-1796-408A-85A0-DABBF2C40F2F}" srcOrd="8" destOrd="0" presId="urn:microsoft.com/office/officeart/2005/8/layout/lProcess2"/>
    <dgm:cxn modelId="{32D1D9FA-3CDC-4DFA-B22C-6FC0553C6454}" type="presParOf" srcId="{ECC23E06-1796-408A-85A0-DABBF2C40F2F}" destId="{53AA9793-A4FE-44F2-84E9-87EACE3D01F9}" srcOrd="0" destOrd="0" presId="urn:microsoft.com/office/officeart/2005/8/layout/lProcess2"/>
    <dgm:cxn modelId="{CB08B974-3A47-4347-8C68-557D2E1662B0}" type="presParOf" srcId="{ECC23E06-1796-408A-85A0-DABBF2C40F2F}" destId="{E1F9E987-7FFC-452E-A171-607B7557B9D5}" srcOrd="1" destOrd="0" presId="urn:microsoft.com/office/officeart/2005/8/layout/lProcess2"/>
    <dgm:cxn modelId="{2A697259-C8F4-42D0-8B83-CB08176E6E33}" type="presParOf" srcId="{ECC23E06-1796-408A-85A0-DABBF2C40F2F}" destId="{68309611-F11E-45AC-B2F7-EB8FF0A80EF1}" srcOrd="2" destOrd="0" presId="urn:microsoft.com/office/officeart/2005/8/layout/lProcess2"/>
    <dgm:cxn modelId="{E68CAE35-E3A6-486E-9696-667358F3BBDF}" type="presParOf" srcId="{68309611-F11E-45AC-B2F7-EB8FF0A80EF1}" destId="{FA2FD3E7-E5C2-455A-8FF9-E83DC8E31068}" srcOrd="0" destOrd="0" presId="urn:microsoft.com/office/officeart/2005/8/layout/lProcess2"/>
    <dgm:cxn modelId="{B817B95E-26F8-4A47-9921-F962F07C52F2}" type="presParOf" srcId="{FA2FD3E7-E5C2-455A-8FF9-E83DC8E31068}" destId="{77620888-2DAE-4C13-84C3-CB6D5FC42E21}" srcOrd="0" destOrd="0" presId="urn:microsoft.com/office/officeart/2005/8/layout/lProcess2"/>
    <dgm:cxn modelId="{516259D3-E3D5-4345-AE29-0C53AE7F853A}" type="presParOf" srcId="{FA2FD3E7-E5C2-455A-8FF9-E83DC8E31068}" destId="{DF265D7E-3990-4936-AC0B-F86B903C1321}" srcOrd="1" destOrd="0" presId="urn:microsoft.com/office/officeart/2005/8/layout/lProcess2"/>
    <dgm:cxn modelId="{69C56AD1-F0B0-4B67-968E-ABE61922B39D}" type="presParOf" srcId="{FA2FD3E7-E5C2-455A-8FF9-E83DC8E31068}" destId="{77949DF9-0E9B-483A-8763-1B0C4DE839F1}" srcOrd="2" destOrd="0" presId="urn:microsoft.com/office/officeart/2005/8/layout/lProcess2"/>
    <dgm:cxn modelId="{756B0F51-A203-4E79-868B-A98FBE734CAB}" type="presParOf" srcId="{EB5D725C-DD09-42F2-8474-002D7CA3402E}" destId="{9F6E98AF-F6F1-43EF-A207-C4B17B50BF45}" srcOrd="9" destOrd="0" presId="urn:microsoft.com/office/officeart/2005/8/layout/lProcess2"/>
    <dgm:cxn modelId="{A9225C41-845B-45D4-BA33-363BD784D35D}" type="presParOf" srcId="{EB5D725C-DD09-42F2-8474-002D7CA3402E}" destId="{1C728274-B37A-44BE-A53A-BFFB9984BA28}" srcOrd="10" destOrd="0" presId="urn:microsoft.com/office/officeart/2005/8/layout/lProcess2"/>
    <dgm:cxn modelId="{C6BAC922-A7CB-448E-B1F3-F1AD78D6BBFC}" type="presParOf" srcId="{1C728274-B37A-44BE-A53A-BFFB9984BA28}" destId="{6278501A-9503-4CFD-8494-8840820422DB}" srcOrd="0" destOrd="0" presId="urn:microsoft.com/office/officeart/2005/8/layout/lProcess2"/>
    <dgm:cxn modelId="{182B0F79-37B8-476C-9EB6-6B6812F38DA1}" type="presParOf" srcId="{1C728274-B37A-44BE-A53A-BFFB9984BA28}" destId="{EBCB0B24-A1B8-46D6-828B-1F319DE35575}" srcOrd="1" destOrd="0" presId="urn:microsoft.com/office/officeart/2005/8/layout/lProcess2"/>
    <dgm:cxn modelId="{000E258F-510C-45E4-A7C3-E27A9B686C91}" type="presParOf" srcId="{1C728274-B37A-44BE-A53A-BFFB9984BA28}" destId="{C5D102DD-EAD3-467B-8F3B-6EC053478E10}" srcOrd="2" destOrd="0" presId="urn:microsoft.com/office/officeart/2005/8/layout/lProcess2"/>
    <dgm:cxn modelId="{754C328E-B9A2-4C6E-9D6B-66FB0DFE9860}" type="presParOf" srcId="{C5D102DD-EAD3-467B-8F3B-6EC053478E10}" destId="{6B629536-2B43-4426-9AE5-CA64294D1855}" srcOrd="0" destOrd="0" presId="urn:microsoft.com/office/officeart/2005/8/layout/lProcess2"/>
    <dgm:cxn modelId="{B9FA80A9-7BBD-4EB6-ABFF-1000BE763EB5}" type="presParOf" srcId="{6B629536-2B43-4426-9AE5-CA64294D1855}" destId="{60D45906-1850-4D01-916D-C181683E4B0B}" srcOrd="0" destOrd="0" presId="urn:microsoft.com/office/officeart/2005/8/layout/lProcess2"/>
    <dgm:cxn modelId="{E127B32E-8F1F-48DC-BB07-2F19F0BFC24B}" type="presParOf" srcId="{6B629536-2B43-4426-9AE5-CA64294D1855}" destId="{68F4CA14-B314-4A74-805F-DE7499C710E5}" srcOrd="1" destOrd="0" presId="urn:microsoft.com/office/officeart/2005/8/layout/lProcess2"/>
    <dgm:cxn modelId="{7C45DA40-FC2D-486A-A20D-BF6C744F126D}" type="presParOf" srcId="{6B629536-2B43-4426-9AE5-CA64294D1855}" destId="{07883625-71C6-4896-8ECE-D3BFBA49C813}" srcOrd="2" destOrd="0" presId="urn:microsoft.com/office/officeart/2005/8/layout/lProcess2"/>
    <dgm:cxn modelId="{8ACFA7C7-B503-4F6F-A445-E2FAF131028A}" type="presParOf" srcId="{EB5D725C-DD09-42F2-8474-002D7CA3402E}" destId="{5D5B2292-2492-4167-BDC7-9AAB98F990C0}" srcOrd="11" destOrd="0" presId="urn:microsoft.com/office/officeart/2005/8/layout/lProcess2"/>
    <dgm:cxn modelId="{BBBB03CD-8A70-4E18-92DE-4C5DC3C34068}" type="presParOf" srcId="{EB5D725C-DD09-42F2-8474-002D7CA3402E}" destId="{53B1CAC3-E483-4834-AA4D-510F020EBF6C}" srcOrd="12" destOrd="0" presId="urn:microsoft.com/office/officeart/2005/8/layout/lProcess2"/>
    <dgm:cxn modelId="{364EF3D9-FD69-441D-BE54-D5ADE628D459}" type="presParOf" srcId="{53B1CAC3-E483-4834-AA4D-510F020EBF6C}" destId="{EC137F29-3EC2-4D73-AC0D-82A600FE7ACD}" srcOrd="0" destOrd="0" presId="urn:microsoft.com/office/officeart/2005/8/layout/lProcess2"/>
    <dgm:cxn modelId="{A1154469-A88E-44E2-96F2-F5C241BBCF34}" type="presParOf" srcId="{53B1CAC3-E483-4834-AA4D-510F020EBF6C}" destId="{5BB2863A-1258-4AF5-AB4B-327CF9DC775E}" srcOrd="1" destOrd="0" presId="urn:microsoft.com/office/officeart/2005/8/layout/lProcess2"/>
    <dgm:cxn modelId="{60EFEC1D-969F-4E4F-8235-EAFB6BC94BC3}" type="presParOf" srcId="{53B1CAC3-E483-4834-AA4D-510F020EBF6C}" destId="{EF8C82E8-574C-4710-9665-6A90078C65CF}" srcOrd="2" destOrd="0" presId="urn:microsoft.com/office/officeart/2005/8/layout/lProcess2"/>
    <dgm:cxn modelId="{D984031F-831B-4D55-AD34-EEB41F917F34}" type="presParOf" srcId="{EF8C82E8-574C-4710-9665-6A90078C65CF}" destId="{9B702E85-B8DC-4B86-AE2D-DC0F647B8201}" srcOrd="0" destOrd="0" presId="urn:microsoft.com/office/officeart/2005/8/layout/lProcess2"/>
    <dgm:cxn modelId="{81878F4B-3520-4617-A2E0-D9822911F0FD}" type="presParOf" srcId="{9B702E85-B8DC-4B86-AE2D-DC0F647B8201}" destId="{FD9E87BE-F554-4413-ADC9-7911843A912B}" srcOrd="0" destOrd="0" presId="urn:microsoft.com/office/officeart/2005/8/layout/lProcess2"/>
    <dgm:cxn modelId="{BAF663E9-F203-4D23-962F-0328BE55501C}" type="presParOf" srcId="{9B702E85-B8DC-4B86-AE2D-DC0F647B8201}" destId="{0FE37206-FCA5-4B6F-990C-AD8B0520805D}" srcOrd="1" destOrd="0" presId="urn:microsoft.com/office/officeart/2005/8/layout/lProcess2"/>
    <dgm:cxn modelId="{35C91521-A1FC-4DCF-92B2-A6B7D3659FB8}" type="presParOf" srcId="{9B702E85-B8DC-4B86-AE2D-DC0F647B8201}" destId="{4A21672E-1348-49A4-9B7C-09F9304F4728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1847E6-6943-B74F-8322-69DEFF134FD7}" type="doc">
      <dgm:prSet loTypeId="urn:microsoft.com/office/officeart/2008/layout/SquareAccentList" loCatId="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99E4D72-D7F3-F649-9C9F-B5E8B7450587}">
      <dgm:prSet phldrT="[Text]" custT="1"/>
      <dgm:spPr/>
      <dgm:t>
        <a:bodyPr/>
        <a:lstStyle/>
        <a:p>
          <a:r>
            <a:rPr lang="en-US" sz="1400" b="0" dirty="0" smtClean="0">
              <a:solidFill>
                <a:srgbClr val="000000"/>
              </a:solidFill>
            </a:rPr>
            <a:t>Conversations with A/P Leadership planned to discuss processes and turnaround time</a:t>
          </a:r>
          <a:r>
            <a:rPr lang="en-US" sz="1400" b="0" dirty="0" smtClean="0">
              <a:solidFill>
                <a:schemeClr val="tx1"/>
              </a:solidFill>
            </a:rPr>
            <a:t>. </a:t>
          </a:r>
          <a:r>
            <a:rPr lang="en-US" sz="1400" b="0" dirty="0" smtClean="0">
              <a:solidFill>
                <a:srgbClr val="000000"/>
              </a:solidFill>
            </a:rPr>
            <a:t> </a:t>
          </a:r>
          <a:endParaRPr lang="en-US" sz="1400" b="0" dirty="0"/>
        </a:p>
      </dgm:t>
    </dgm:pt>
    <dgm:pt modelId="{6A0C9403-3A2C-664A-B9EE-AAA4EBA52EFB}" type="parTrans" cxnId="{75911B48-5514-B241-AF1D-56FF8D24831E}">
      <dgm:prSet/>
      <dgm:spPr/>
      <dgm:t>
        <a:bodyPr/>
        <a:lstStyle/>
        <a:p>
          <a:endParaRPr lang="en-US" b="0"/>
        </a:p>
      </dgm:t>
    </dgm:pt>
    <dgm:pt modelId="{0D5BFBD3-86AA-9842-8BCA-93554A4C7CD8}" type="sibTrans" cxnId="{75911B48-5514-B241-AF1D-56FF8D24831E}">
      <dgm:prSet/>
      <dgm:spPr/>
      <dgm:t>
        <a:bodyPr/>
        <a:lstStyle/>
        <a:p>
          <a:endParaRPr lang="en-US" b="0"/>
        </a:p>
      </dgm:t>
    </dgm:pt>
    <dgm:pt modelId="{0C89187E-70D7-F14D-86F0-512E4AEF8112}">
      <dgm:prSet phldrT="[Text]" custT="1"/>
      <dgm:spPr/>
      <dgm:t>
        <a:bodyPr/>
        <a:lstStyle/>
        <a:p>
          <a:r>
            <a:rPr lang="en-US" sz="1400" b="0" dirty="0" smtClean="0">
              <a:solidFill>
                <a:srgbClr val="000000"/>
              </a:solidFill>
            </a:rPr>
            <a:t>GMAS 2.0, (financial management a focus: budgets, close-out, account management).</a:t>
          </a:r>
          <a:endParaRPr lang="en-US" sz="1400" b="0" dirty="0"/>
        </a:p>
      </dgm:t>
    </dgm:pt>
    <dgm:pt modelId="{6AA35D7B-5335-D842-AD72-8BCBEF9E5E5F}" type="parTrans" cxnId="{C4575BA1-27FC-EC4B-8D38-A99E5888760E}">
      <dgm:prSet/>
      <dgm:spPr/>
      <dgm:t>
        <a:bodyPr/>
        <a:lstStyle/>
        <a:p>
          <a:endParaRPr lang="en-US" b="0"/>
        </a:p>
      </dgm:t>
    </dgm:pt>
    <dgm:pt modelId="{171B0FA9-7047-F140-8C5E-1C3E1C1D9F89}" type="sibTrans" cxnId="{C4575BA1-27FC-EC4B-8D38-A99E5888760E}">
      <dgm:prSet/>
      <dgm:spPr/>
      <dgm:t>
        <a:bodyPr/>
        <a:lstStyle/>
        <a:p>
          <a:endParaRPr lang="en-US" b="0"/>
        </a:p>
      </dgm:t>
    </dgm:pt>
    <dgm:pt modelId="{2B27C370-044D-5D46-88ED-30B85CD4DCC9}">
      <dgm:prSet phldrT="[Text]" custT="1"/>
      <dgm:spPr/>
      <dgm:t>
        <a:bodyPr/>
        <a:lstStyle/>
        <a:p>
          <a:r>
            <a:rPr lang="en-US" sz="1400" b="0" dirty="0" smtClean="0"/>
            <a:t>Institutional support for FRAP to ensure its stability, fix known bugs and sustain automated reporting.</a:t>
          </a:r>
          <a:endParaRPr lang="en-US" sz="1400" b="0" dirty="0"/>
        </a:p>
      </dgm:t>
    </dgm:pt>
    <dgm:pt modelId="{327A57A5-37A4-9443-BA59-2927FD399507}" type="parTrans" cxnId="{32D28EE1-18B7-E84C-B545-42BEF6F4FFF7}">
      <dgm:prSet/>
      <dgm:spPr/>
      <dgm:t>
        <a:bodyPr/>
        <a:lstStyle/>
        <a:p>
          <a:endParaRPr lang="en-US" b="0"/>
        </a:p>
      </dgm:t>
    </dgm:pt>
    <dgm:pt modelId="{61D1F832-15BE-F14D-BCDD-547AF03BF8F3}" type="sibTrans" cxnId="{32D28EE1-18B7-E84C-B545-42BEF6F4FFF7}">
      <dgm:prSet/>
      <dgm:spPr/>
      <dgm:t>
        <a:bodyPr/>
        <a:lstStyle/>
        <a:p>
          <a:endParaRPr lang="en-US" b="0"/>
        </a:p>
      </dgm:t>
    </dgm:pt>
    <dgm:pt modelId="{287F8BBE-4027-834A-B896-0D4B629DC645}">
      <dgm:prSet phldrT="[Text]" custT="1"/>
      <dgm:spPr/>
      <dgm:t>
        <a:bodyPr/>
        <a:lstStyle/>
        <a:p>
          <a:pPr algn="l"/>
          <a:r>
            <a:rPr lang="en-US" sz="1600" b="1" dirty="0" smtClean="0">
              <a:latin typeface="Cambria"/>
              <a:cs typeface="Cambria"/>
            </a:rPr>
            <a:t>     </a:t>
          </a:r>
        </a:p>
        <a:p>
          <a:pPr algn="ctr"/>
          <a:r>
            <a:rPr lang="en-US" sz="2400" b="1" dirty="0" smtClean="0">
              <a:latin typeface="Cambria"/>
              <a:cs typeface="Cambria"/>
            </a:rPr>
            <a:t>Operations </a:t>
          </a:r>
          <a:endParaRPr lang="en-US" sz="2400" b="1" dirty="0">
            <a:latin typeface="Cambria"/>
            <a:cs typeface="Cambria"/>
          </a:endParaRPr>
        </a:p>
      </dgm:t>
    </dgm:pt>
    <dgm:pt modelId="{37B44A7C-7F1B-8E48-9E37-011AF584151D}" type="parTrans" cxnId="{AA33C6A4-FC8D-0146-B3D5-FCE1111A6C39}">
      <dgm:prSet/>
      <dgm:spPr/>
      <dgm:t>
        <a:bodyPr/>
        <a:lstStyle/>
        <a:p>
          <a:endParaRPr lang="en-US" b="0"/>
        </a:p>
      </dgm:t>
    </dgm:pt>
    <dgm:pt modelId="{68136F99-FFB9-CC4C-965C-655E34BB25AF}" type="sibTrans" cxnId="{AA33C6A4-FC8D-0146-B3D5-FCE1111A6C39}">
      <dgm:prSet/>
      <dgm:spPr/>
      <dgm:t>
        <a:bodyPr/>
        <a:lstStyle/>
        <a:p>
          <a:endParaRPr lang="en-US" b="0"/>
        </a:p>
      </dgm:t>
    </dgm:pt>
    <dgm:pt modelId="{D573137B-55EC-5E4B-9AC6-43BBFF01A95B}">
      <dgm:prSet phldrT="[Text]" custT="1"/>
      <dgm:spPr/>
      <dgm:t>
        <a:bodyPr/>
        <a:lstStyle/>
        <a:p>
          <a:r>
            <a:rPr lang="en-US" sz="1400" b="0" dirty="0" smtClean="0">
              <a:solidFill>
                <a:srgbClr val="000000"/>
              </a:solidFill>
            </a:rPr>
            <a:t>Streamline, improve communication with service centers re: internal billing process.</a:t>
          </a:r>
          <a:endParaRPr lang="en-US" sz="1400" b="0" dirty="0"/>
        </a:p>
      </dgm:t>
    </dgm:pt>
    <dgm:pt modelId="{C0F57137-4516-C442-9469-725BC0467291}" type="parTrans" cxnId="{AAE3D51B-375A-294A-8E80-E02B5C5A34C3}">
      <dgm:prSet/>
      <dgm:spPr/>
      <dgm:t>
        <a:bodyPr/>
        <a:lstStyle/>
        <a:p>
          <a:endParaRPr lang="en-US" b="0"/>
        </a:p>
      </dgm:t>
    </dgm:pt>
    <dgm:pt modelId="{65F44605-ECA4-C94A-A212-02F2D15181FF}" type="sibTrans" cxnId="{AAE3D51B-375A-294A-8E80-E02B5C5A34C3}">
      <dgm:prSet/>
      <dgm:spPr/>
      <dgm:t>
        <a:bodyPr/>
        <a:lstStyle/>
        <a:p>
          <a:endParaRPr lang="en-US" b="0"/>
        </a:p>
      </dgm:t>
    </dgm:pt>
    <dgm:pt modelId="{891B6D5B-1939-1048-8C7E-18074FB9A3DA}">
      <dgm:prSet phldrT="[Text]" custT="1"/>
      <dgm:spPr/>
      <dgm:t>
        <a:bodyPr/>
        <a:lstStyle/>
        <a:p>
          <a:r>
            <a:rPr lang="en-US" sz="1400" b="0" dirty="0" smtClean="0">
              <a:solidFill>
                <a:srgbClr val="000000"/>
              </a:solidFill>
            </a:rPr>
            <a:t>Monitoring subcontracts against budget. Strategies for collecting sub- invoices, escalation/involving Financial Leadership.</a:t>
          </a:r>
          <a:endParaRPr lang="en-US" sz="1400" b="0" dirty="0"/>
        </a:p>
      </dgm:t>
    </dgm:pt>
    <dgm:pt modelId="{42940607-B4CD-504D-8E30-839E396C1B29}" type="parTrans" cxnId="{C089886B-83DF-F441-81E3-81EF231BEFEE}">
      <dgm:prSet/>
      <dgm:spPr/>
      <dgm:t>
        <a:bodyPr/>
        <a:lstStyle/>
        <a:p>
          <a:endParaRPr lang="en-US" b="0"/>
        </a:p>
      </dgm:t>
    </dgm:pt>
    <dgm:pt modelId="{E148F0C4-E455-8644-A31C-7EB55747B7E5}" type="sibTrans" cxnId="{C089886B-83DF-F441-81E3-81EF231BEFEE}">
      <dgm:prSet/>
      <dgm:spPr/>
      <dgm:t>
        <a:bodyPr/>
        <a:lstStyle/>
        <a:p>
          <a:endParaRPr lang="en-US" b="0"/>
        </a:p>
      </dgm:t>
    </dgm:pt>
    <dgm:pt modelId="{148EF561-1DF6-0041-A84D-C00039A40092}">
      <dgm:prSet phldrT="[Text]" custT="1"/>
      <dgm:spPr/>
      <dgm:t>
        <a:bodyPr/>
        <a:lstStyle/>
        <a:p>
          <a:r>
            <a:rPr lang="en-US" sz="1400" b="0" dirty="0" smtClean="0">
              <a:solidFill>
                <a:srgbClr val="000000"/>
              </a:solidFill>
            </a:rPr>
            <a:t>Enhanced focus on cash management and award reconciliation.</a:t>
          </a:r>
          <a:endParaRPr lang="en-US" sz="1400" b="0" dirty="0"/>
        </a:p>
      </dgm:t>
    </dgm:pt>
    <dgm:pt modelId="{57BF1B90-74B2-C241-BBA4-F19CF33F7296}" type="parTrans" cxnId="{285B2404-4B83-004F-98D3-183D4A50D186}">
      <dgm:prSet/>
      <dgm:spPr/>
      <dgm:t>
        <a:bodyPr/>
        <a:lstStyle/>
        <a:p>
          <a:endParaRPr lang="en-US" b="0"/>
        </a:p>
      </dgm:t>
    </dgm:pt>
    <dgm:pt modelId="{F5EA32E0-89FF-B444-A156-6C7329217D5B}" type="sibTrans" cxnId="{285B2404-4B83-004F-98D3-183D4A50D186}">
      <dgm:prSet/>
      <dgm:spPr/>
      <dgm:t>
        <a:bodyPr/>
        <a:lstStyle/>
        <a:p>
          <a:endParaRPr lang="en-US" b="0"/>
        </a:p>
      </dgm:t>
    </dgm:pt>
    <dgm:pt modelId="{E9B92C02-7B33-EA48-92C0-FE0D4AEA8E54}">
      <dgm:prSet custT="1"/>
      <dgm:spPr/>
      <dgm:t>
        <a:bodyPr/>
        <a:lstStyle/>
        <a:p>
          <a:r>
            <a:rPr lang="en-US" sz="1400" b="0" dirty="0" smtClean="0">
              <a:solidFill>
                <a:srgbClr val="000000"/>
              </a:solidFill>
            </a:rPr>
            <a:t>Balanced approach between pre- and post-award management.</a:t>
          </a:r>
          <a:endParaRPr lang="en-US" sz="1400" b="0" dirty="0"/>
        </a:p>
      </dgm:t>
    </dgm:pt>
    <dgm:pt modelId="{2E7C8433-CCB9-164D-A653-75791D4D980A}" type="parTrans" cxnId="{38264FFB-E553-A34D-94CA-82693E576093}">
      <dgm:prSet/>
      <dgm:spPr/>
      <dgm:t>
        <a:bodyPr/>
        <a:lstStyle/>
        <a:p>
          <a:endParaRPr lang="en-US" b="0"/>
        </a:p>
      </dgm:t>
    </dgm:pt>
    <dgm:pt modelId="{536D094D-78B6-A146-9C84-E941E8392DC0}" type="sibTrans" cxnId="{38264FFB-E553-A34D-94CA-82693E576093}">
      <dgm:prSet/>
      <dgm:spPr/>
      <dgm:t>
        <a:bodyPr/>
        <a:lstStyle/>
        <a:p>
          <a:endParaRPr lang="en-US" b="0"/>
        </a:p>
      </dgm:t>
    </dgm:pt>
    <dgm:pt modelId="{4D5A100F-92F7-E64F-A523-486E13E4CBF0}">
      <dgm:prSet phldrT="[Text]" custT="1"/>
      <dgm:spPr/>
      <dgm:t>
        <a:bodyPr/>
        <a:lstStyle/>
        <a:p>
          <a:r>
            <a:rPr lang="en-US" sz="1400" b="0" dirty="0" smtClean="0">
              <a:solidFill>
                <a:srgbClr val="000000"/>
              </a:solidFill>
            </a:rPr>
            <a:t>Dashboard projects - </a:t>
          </a:r>
          <a:r>
            <a:rPr lang="en-US" sz="1400" dirty="0" smtClean="0">
              <a:solidFill>
                <a:srgbClr val="000000"/>
              </a:solidFill>
              <a:ea typeface="Verdana" pitchFamily="34" charset="0"/>
              <a:cs typeface="Verdana" pitchFamily="34" charset="0"/>
            </a:rPr>
            <a:t>Allow PIs, leadership,  departments to </a:t>
          </a:r>
          <a:r>
            <a:rPr lang="en-US" sz="1400" b="0" dirty="0" smtClean="0">
              <a:solidFill>
                <a:srgbClr val="000000"/>
              </a:solidFill>
            </a:rPr>
            <a:t>pull real-time sponsored data.</a:t>
          </a:r>
          <a:endParaRPr lang="en-US" sz="1400" b="0" dirty="0">
            <a:solidFill>
              <a:srgbClr val="000000"/>
            </a:solidFill>
          </a:endParaRPr>
        </a:p>
      </dgm:t>
    </dgm:pt>
    <dgm:pt modelId="{8B5FE9E5-774C-D64F-B191-2C1349FBFFD4}" type="parTrans" cxnId="{50A4115D-4D2E-EE42-9343-35C2D66B3A27}">
      <dgm:prSet/>
      <dgm:spPr/>
      <dgm:t>
        <a:bodyPr/>
        <a:lstStyle/>
        <a:p>
          <a:endParaRPr lang="en-US"/>
        </a:p>
      </dgm:t>
    </dgm:pt>
    <dgm:pt modelId="{70131888-6735-E44D-9F39-870E41E1E4A1}" type="sibTrans" cxnId="{50A4115D-4D2E-EE42-9343-35C2D66B3A27}">
      <dgm:prSet/>
      <dgm:spPr/>
      <dgm:t>
        <a:bodyPr/>
        <a:lstStyle/>
        <a:p>
          <a:endParaRPr lang="en-US"/>
        </a:p>
      </dgm:t>
    </dgm:pt>
    <dgm:pt modelId="{5AF69ED7-AB8C-EE43-BCCC-B6D55537E3B2}">
      <dgm:prSet phldrT="[Text]" custT="1"/>
      <dgm:spPr/>
      <dgm:t>
        <a:bodyPr/>
        <a:lstStyle/>
        <a:p>
          <a:r>
            <a:rPr lang="en-US" sz="1400" b="0" dirty="0" smtClean="0"/>
            <a:t>Monthly account/fund reconciliations a must.</a:t>
          </a:r>
          <a:endParaRPr lang="en-US" sz="1400" b="0" dirty="0"/>
        </a:p>
      </dgm:t>
    </dgm:pt>
    <dgm:pt modelId="{D71D9E1A-6C9C-084D-9C40-2B07BAEC5310}" type="parTrans" cxnId="{966A0BC6-432B-6640-8C93-CC027F8435ED}">
      <dgm:prSet/>
      <dgm:spPr/>
      <dgm:t>
        <a:bodyPr/>
        <a:lstStyle/>
        <a:p>
          <a:endParaRPr lang="en-US"/>
        </a:p>
      </dgm:t>
    </dgm:pt>
    <dgm:pt modelId="{F921849F-1E0C-DF47-ADE4-BA7918AFEEB2}" type="sibTrans" cxnId="{966A0BC6-432B-6640-8C93-CC027F8435ED}">
      <dgm:prSet/>
      <dgm:spPr/>
      <dgm:t>
        <a:bodyPr/>
        <a:lstStyle/>
        <a:p>
          <a:endParaRPr lang="en-US"/>
        </a:p>
      </dgm:t>
    </dgm:pt>
    <dgm:pt modelId="{5DA7A455-1FAB-D44B-A74F-7C58C0F6C125}">
      <dgm:prSet phldrT="[Text]" custT="1"/>
      <dgm:spPr/>
      <dgm:t>
        <a:bodyPr/>
        <a:lstStyle/>
        <a:p>
          <a:pPr algn="ctr"/>
          <a:r>
            <a:rPr lang="en-US" sz="2400" b="1" dirty="0" smtClean="0">
              <a:latin typeface="Cambria"/>
              <a:cs typeface="Cambria"/>
            </a:rPr>
            <a:t>Systems </a:t>
          </a:r>
          <a:endParaRPr lang="en-US" sz="2400" b="1" dirty="0">
            <a:latin typeface="Cambria"/>
            <a:cs typeface="Cambria"/>
          </a:endParaRPr>
        </a:p>
      </dgm:t>
    </dgm:pt>
    <dgm:pt modelId="{B8B68CD2-9F86-CE40-A095-1C4CB34C21BD}" type="sibTrans" cxnId="{285FCD5F-B4E9-BA4F-8696-9B07B478128D}">
      <dgm:prSet/>
      <dgm:spPr/>
      <dgm:t>
        <a:bodyPr/>
        <a:lstStyle/>
        <a:p>
          <a:endParaRPr lang="en-US" b="0"/>
        </a:p>
      </dgm:t>
    </dgm:pt>
    <dgm:pt modelId="{C11D1694-98E2-9448-8C05-1AF7DCA99546}" type="parTrans" cxnId="{285FCD5F-B4E9-BA4F-8696-9B07B478128D}">
      <dgm:prSet/>
      <dgm:spPr/>
      <dgm:t>
        <a:bodyPr/>
        <a:lstStyle/>
        <a:p>
          <a:endParaRPr lang="en-US" b="0"/>
        </a:p>
      </dgm:t>
    </dgm:pt>
    <dgm:pt modelId="{68A6891A-8A48-2B4F-82DF-FC9F28B77C45}" type="pres">
      <dgm:prSet presAssocID="{A21847E6-6943-B74F-8322-69DEFF134FD7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8B0BA03C-AEAC-6445-951B-EBD89BF17C52}" type="pres">
      <dgm:prSet presAssocID="{5DA7A455-1FAB-D44B-A74F-7C58C0F6C125}" presName="root" presStyleCnt="0">
        <dgm:presLayoutVars>
          <dgm:chMax/>
          <dgm:chPref/>
        </dgm:presLayoutVars>
      </dgm:prSet>
      <dgm:spPr/>
      <dgm:t>
        <a:bodyPr/>
        <a:lstStyle/>
        <a:p>
          <a:endParaRPr lang="en-US"/>
        </a:p>
      </dgm:t>
    </dgm:pt>
    <dgm:pt modelId="{5A498C64-9E82-2249-8D8D-4FCDE8C21904}" type="pres">
      <dgm:prSet presAssocID="{5DA7A455-1FAB-D44B-A74F-7C58C0F6C125}" presName="rootComposite" presStyleCnt="0">
        <dgm:presLayoutVars/>
      </dgm:prSet>
      <dgm:spPr/>
      <dgm:t>
        <a:bodyPr/>
        <a:lstStyle/>
        <a:p>
          <a:endParaRPr lang="en-US"/>
        </a:p>
      </dgm:t>
    </dgm:pt>
    <dgm:pt modelId="{D2E525DC-E259-0145-8A9A-4F0F79794FDC}" type="pres">
      <dgm:prSet presAssocID="{5DA7A455-1FAB-D44B-A74F-7C58C0F6C125}" presName="ParentAccent" presStyleLbl="alignNode1" presStyleIdx="0" presStyleCnt="2" custLinFactY="-61515" custLinFactNeighborX="-4201" custLinFactNeighborY="-100000"/>
      <dgm:spPr>
        <a:solidFill>
          <a:schemeClr val="accent5">
            <a:lumMod val="40000"/>
            <a:lumOff val="60000"/>
          </a:schemeClr>
        </a:solidFill>
        <a:ln>
          <a:noFill/>
        </a:ln>
      </dgm:spPr>
      <dgm:t>
        <a:bodyPr/>
        <a:lstStyle/>
        <a:p>
          <a:endParaRPr lang="en-US"/>
        </a:p>
      </dgm:t>
    </dgm:pt>
    <dgm:pt modelId="{D659B605-A8DD-244D-8E0F-7FB68C70103E}" type="pres">
      <dgm:prSet presAssocID="{5DA7A455-1FAB-D44B-A74F-7C58C0F6C125}" presName="ParentSmallAccent" presStyleLbl="fgAcc1" presStyleIdx="0" presStyleCnt="2" custFlipVert="1" custScaleX="124381" custScaleY="292666" custLinFactX="-34546" custLinFactY="164381" custLinFactNeighborX="-100000" custLinFactNeighborY="200000"/>
      <dgm:spPr>
        <a:ln>
          <a:noFill/>
        </a:ln>
      </dgm:spPr>
      <dgm:t>
        <a:bodyPr/>
        <a:lstStyle/>
        <a:p>
          <a:endParaRPr lang="en-US"/>
        </a:p>
      </dgm:t>
    </dgm:pt>
    <dgm:pt modelId="{2452F902-CD73-FF48-8E29-5FE666D93DD4}" type="pres">
      <dgm:prSet presAssocID="{5DA7A455-1FAB-D44B-A74F-7C58C0F6C125}" presName="Parent" presStyleLbl="revTx" presStyleIdx="0" presStyleCnt="11" custScaleY="138315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09F468-FDE2-434A-A475-A706FBD7DD99}" type="pres">
      <dgm:prSet presAssocID="{5DA7A455-1FAB-D44B-A74F-7C58C0F6C125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458F6D7D-237A-9D4E-A79C-34FCA285385A}" type="pres">
      <dgm:prSet presAssocID="{999E4D72-D7F3-F649-9C9F-B5E8B7450587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43EA910F-9220-7C4B-A092-36DFB05CC500}" type="pres">
      <dgm:prSet presAssocID="{999E4D72-D7F3-F649-9C9F-B5E8B7450587}" presName="ChildAccent" presStyleLbl="solidFgAcc1" presStyleIdx="0" presStyleCnt="9" custLinFactY="-100000" custLinFactNeighborX="-31017" custLinFactNeighborY="-132112"/>
      <dgm:spPr>
        <a:ln w="38100" cmpd="sng">
          <a:solidFill>
            <a:srgbClr val="A59BEF"/>
          </a:solidFill>
        </a:ln>
      </dgm:spPr>
      <dgm:t>
        <a:bodyPr/>
        <a:lstStyle/>
        <a:p>
          <a:endParaRPr lang="en-US"/>
        </a:p>
      </dgm:t>
    </dgm:pt>
    <dgm:pt modelId="{F00286E5-BE75-2146-A23D-9B157C635CCB}" type="pres">
      <dgm:prSet presAssocID="{999E4D72-D7F3-F649-9C9F-B5E8B7450587}" presName="Child" presStyleLbl="revTx" presStyleIdx="1" presStyleCnt="11" custLinFactNeighborX="-1195" custLinFactNeighborY="-948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D138DE-2CAA-F140-9D31-09628D61B2DD}" type="pres">
      <dgm:prSet presAssocID="{0C89187E-70D7-F14D-86F0-512E4AEF8112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B8224875-C6D0-8140-85B3-01FEA5FAC712}" type="pres">
      <dgm:prSet presAssocID="{0C89187E-70D7-F14D-86F0-512E4AEF8112}" presName="ChildAccent" presStyleLbl="solidFgAcc1" presStyleIdx="1" presStyleCnt="9" custLinFactNeighborX="-31017" custLinFactNeighborY="-76108"/>
      <dgm:spPr>
        <a:ln w="38100" cmpd="sng">
          <a:solidFill>
            <a:srgbClr val="0996FF"/>
          </a:solidFill>
        </a:ln>
      </dgm:spPr>
      <dgm:t>
        <a:bodyPr/>
        <a:lstStyle/>
        <a:p>
          <a:endParaRPr lang="en-US"/>
        </a:p>
      </dgm:t>
    </dgm:pt>
    <dgm:pt modelId="{122290CA-BC32-1D45-AD61-1A88B358637C}" type="pres">
      <dgm:prSet presAssocID="{0C89187E-70D7-F14D-86F0-512E4AEF8112}" presName="Child" presStyleLbl="revTx" presStyleIdx="2" presStyleCnt="11" custLinFactNeighborX="451" custLinFactNeighborY="-239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F65A1B-0778-4149-BE65-6C51E8C81B91}" type="pres">
      <dgm:prSet presAssocID="{2B27C370-044D-5D46-88ED-30B85CD4DCC9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0BA378BD-CF64-2C42-8533-201CDBE63BD4}" type="pres">
      <dgm:prSet presAssocID="{2B27C370-044D-5D46-88ED-30B85CD4DCC9}" presName="ChildAccent" presStyleLbl="solidFgAcc1" presStyleIdx="2" presStyleCnt="9" custLinFactNeighborX="-31017" custLinFactNeighborY="-59070"/>
      <dgm:spPr>
        <a:ln w="38100" cmpd="sng"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endParaRPr lang="en-US"/>
        </a:p>
      </dgm:t>
    </dgm:pt>
    <dgm:pt modelId="{1444C918-B1BB-E84D-AEDC-0E1F698273D3}" type="pres">
      <dgm:prSet presAssocID="{2B27C370-044D-5D46-88ED-30B85CD4DCC9}" presName="Child" presStyleLbl="revTx" presStyleIdx="3" presStyleCnt="11" custLinFactNeighborX="-3" custLinFactNeighborY="-163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D3A66B-6AEB-2241-9338-3100E693FA43}" type="pres">
      <dgm:prSet presAssocID="{4D5A100F-92F7-E64F-A523-486E13E4CBF0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E331A5F0-FD0F-AB40-8D96-2036810A48AB}" type="pres">
      <dgm:prSet presAssocID="{4D5A100F-92F7-E64F-A523-486E13E4CBF0}" presName="ChildAccent" presStyleLbl="solidFgAcc1" presStyleIdx="3" presStyleCnt="9" custLinFactNeighborX="-31017" custLinFactNeighborY="-14238"/>
      <dgm:spPr>
        <a:ln w="38100" cmpd="sng"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endParaRPr lang="en-US"/>
        </a:p>
      </dgm:t>
    </dgm:pt>
    <dgm:pt modelId="{22161D1E-307F-1A4B-9077-405990935026}" type="pres">
      <dgm:prSet presAssocID="{4D5A100F-92F7-E64F-A523-486E13E4CBF0}" presName="Child" presStyleLbl="revTx" presStyleIdx="4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7A4FB2-CF00-2A46-8329-5955DC4DAA91}" type="pres">
      <dgm:prSet presAssocID="{287F8BBE-4027-834A-B896-0D4B629DC645}" presName="root" presStyleCnt="0">
        <dgm:presLayoutVars>
          <dgm:chMax/>
          <dgm:chPref/>
        </dgm:presLayoutVars>
      </dgm:prSet>
      <dgm:spPr/>
      <dgm:t>
        <a:bodyPr/>
        <a:lstStyle/>
        <a:p>
          <a:endParaRPr lang="en-US"/>
        </a:p>
      </dgm:t>
    </dgm:pt>
    <dgm:pt modelId="{52431B26-4BB8-5C43-9AF5-BFB12BE8DD5E}" type="pres">
      <dgm:prSet presAssocID="{287F8BBE-4027-834A-B896-0D4B629DC645}" presName="rootComposite" presStyleCnt="0">
        <dgm:presLayoutVars/>
      </dgm:prSet>
      <dgm:spPr/>
      <dgm:t>
        <a:bodyPr/>
        <a:lstStyle/>
        <a:p>
          <a:endParaRPr lang="en-US"/>
        </a:p>
      </dgm:t>
    </dgm:pt>
    <dgm:pt modelId="{C985EDDB-87D8-314D-AD74-BDA9E9D24EAB}" type="pres">
      <dgm:prSet presAssocID="{287F8BBE-4027-834A-B896-0D4B629DC645}" presName="ParentAccent" presStyleLbl="alignNode1" presStyleIdx="1" presStyleCnt="2" custScaleX="106046" custScaleY="102390" custLinFactY="-25905" custLinFactNeighborX="-1577" custLinFactNeighborY="-100000"/>
      <dgm:spPr>
        <a:solidFill>
          <a:schemeClr val="accent6">
            <a:lumMod val="40000"/>
            <a:lumOff val="60000"/>
          </a:schemeClr>
        </a:solidFill>
        <a:ln>
          <a:noFill/>
        </a:ln>
      </dgm:spPr>
      <dgm:t>
        <a:bodyPr/>
        <a:lstStyle/>
        <a:p>
          <a:endParaRPr lang="en-US"/>
        </a:p>
      </dgm:t>
    </dgm:pt>
    <dgm:pt modelId="{22B83CE9-CEC3-7648-9223-AD20BB87F27D}" type="pres">
      <dgm:prSet presAssocID="{287F8BBE-4027-834A-B896-0D4B629DC645}" presName="ParentSmallAccent" presStyleLbl="fgAcc1" presStyleIdx="1" presStyleCnt="2" custLinFactX="-100000" custLinFactY="344854" custLinFactNeighborX="-101691" custLinFactNeighborY="400000"/>
      <dgm:spPr>
        <a:ln>
          <a:noFill/>
        </a:ln>
      </dgm:spPr>
      <dgm:t>
        <a:bodyPr/>
        <a:lstStyle/>
        <a:p>
          <a:endParaRPr lang="en-US"/>
        </a:p>
      </dgm:t>
    </dgm:pt>
    <dgm:pt modelId="{BC544EFB-9811-7944-A21E-ABE885285B9D}" type="pres">
      <dgm:prSet presAssocID="{287F8BBE-4027-834A-B896-0D4B629DC645}" presName="Parent" presStyleLbl="revTx" presStyleIdx="5" presStyleCnt="11" custScaleX="113330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7C3A53-646A-3246-8A17-8D5D7A1A77F6}" type="pres">
      <dgm:prSet presAssocID="{287F8BBE-4027-834A-B896-0D4B629DC645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321C265D-FB82-014C-B8CC-B508838F4FFC}" type="pres">
      <dgm:prSet presAssocID="{5AF69ED7-AB8C-EE43-BCCC-B6D55537E3B2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7AD192C3-8C48-FD4E-9039-D8F7D523B617}" type="pres">
      <dgm:prSet presAssocID="{5AF69ED7-AB8C-EE43-BCCC-B6D55537E3B2}" presName="ChildAccent" presStyleLbl="solidFgAcc1" presStyleIdx="4" presStyleCnt="9" custLinFactNeighborX="515" custLinFactNeighborY="-82576"/>
      <dgm:spPr>
        <a:ln w="57150" cmpd="sng">
          <a:solidFill>
            <a:srgbClr val="3A8983"/>
          </a:solidFill>
        </a:ln>
      </dgm:spPr>
      <dgm:t>
        <a:bodyPr/>
        <a:lstStyle/>
        <a:p>
          <a:endParaRPr lang="en-US"/>
        </a:p>
      </dgm:t>
    </dgm:pt>
    <dgm:pt modelId="{5FAE4390-6297-B248-993F-F46C1465F728}" type="pres">
      <dgm:prSet presAssocID="{5AF69ED7-AB8C-EE43-BCCC-B6D55537E3B2}" presName="Child" presStyleLbl="revTx" presStyleIdx="6" presStyleCnt="11" custLinFactNeighborX="1295" custLinFactNeighborY="-235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34C6EB-0A4A-1F49-A8BB-FCD1C1BD2F11}" type="pres">
      <dgm:prSet presAssocID="{D573137B-55EC-5E4B-9AC6-43BBFF01A95B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0CF0EE81-53E1-6340-AB9F-CF7D48DFFFE1}" type="pres">
      <dgm:prSet presAssocID="{D573137B-55EC-5E4B-9AC6-43BBFF01A95B}" presName="ChildAccent" presStyleLbl="solidFgAcc1" presStyleIdx="5" presStyleCnt="9" custLinFactNeighborX="515" custLinFactNeighborY="-58078"/>
      <dgm:spPr>
        <a:ln w="38100" cmpd="sng">
          <a:solidFill>
            <a:srgbClr val="29E2AA"/>
          </a:solidFill>
        </a:ln>
      </dgm:spPr>
      <dgm:t>
        <a:bodyPr/>
        <a:lstStyle/>
        <a:p>
          <a:endParaRPr lang="en-US"/>
        </a:p>
      </dgm:t>
    </dgm:pt>
    <dgm:pt modelId="{FB6401AF-C0B7-2A41-8598-6613182075C9}" type="pres">
      <dgm:prSet presAssocID="{D573137B-55EC-5E4B-9AC6-43BBFF01A95B}" presName="Child" presStyleLbl="revTx" presStyleIdx="7" presStyleCnt="11" custLinFactNeighborX="1295" custLinFactNeighborY="-235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1013D0-2875-DE47-A261-E704C95A7242}" type="pres">
      <dgm:prSet presAssocID="{891B6D5B-1939-1048-8C7E-18074FB9A3DA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CA0583C-26FC-1942-ABA0-CD5BBFD53E81}" type="pres">
      <dgm:prSet presAssocID="{891B6D5B-1939-1048-8C7E-18074FB9A3DA}" presName="ChildAccent" presStyleLbl="solidFgAcc1" presStyleIdx="6" presStyleCnt="9" custLinFactNeighborX="56" custLinFactNeighborY="-11272"/>
      <dgm:spPr>
        <a:ln w="38100" cmpd="sng">
          <a:solidFill>
            <a:srgbClr val="A6E4AC"/>
          </a:solidFill>
        </a:ln>
      </dgm:spPr>
      <dgm:t>
        <a:bodyPr/>
        <a:lstStyle/>
        <a:p>
          <a:endParaRPr lang="en-US"/>
        </a:p>
      </dgm:t>
    </dgm:pt>
    <dgm:pt modelId="{078AEA86-7B2D-B548-AD1B-5B5E128ADC8E}" type="pres">
      <dgm:prSet presAssocID="{891B6D5B-1939-1048-8C7E-18074FB9A3DA}" presName="Child" presStyleLbl="revTx" presStyleIdx="8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E929AD-27B6-0145-B37B-09B69C7C57B2}" type="pres">
      <dgm:prSet presAssocID="{148EF561-1DF6-0041-A84D-C00039A40092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730440C6-2C53-9446-A2FC-D577B3F489EE}" type="pres">
      <dgm:prSet presAssocID="{148EF561-1DF6-0041-A84D-C00039A40092}" presName="ChildAccent" presStyleLbl="solidFgAcc1" presStyleIdx="7" presStyleCnt="9" custLinFactNeighborX="-30843" custLinFactNeighborY="4151"/>
      <dgm:spPr>
        <a:ln w="38100" cmpd="sng"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54E43D52-17B4-4D46-8081-DB25054CA302}" type="pres">
      <dgm:prSet presAssocID="{148EF561-1DF6-0041-A84D-C00039A40092}" presName="Child" presStyleLbl="revTx" presStyleIdx="9" presStyleCnt="11" custScaleX="95046" custScaleY="93291" custLinFactNeighborX="-3659" custLinFactNeighborY="31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8207D9-C780-954E-9925-5F729640BB81}" type="pres">
      <dgm:prSet presAssocID="{E9B92C02-7B33-EA48-92C0-FE0D4AEA8E54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6FE40EF3-F5E1-544A-9844-7E3EB3AFD88D}" type="pres">
      <dgm:prSet presAssocID="{E9B92C02-7B33-EA48-92C0-FE0D4AEA8E54}" presName="ChildAccent" presStyleLbl="solidFgAcc1" presStyleIdx="8" presStyleCnt="9"/>
      <dgm:spPr>
        <a:ln w="38100" cmpd="sng">
          <a:solidFill>
            <a:schemeClr val="accent2"/>
          </a:solidFill>
        </a:ln>
      </dgm:spPr>
      <dgm:t>
        <a:bodyPr/>
        <a:lstStyle/>
        <a:p>
          <a:endParaRPr lang="en-US"/>
        </a:p>
      </dgm:t>
    </dgm:pt>
    <dgm:pt modelId="{D4AF57F8-9C17-E54B-BED7-A579FE66D622}" type="pres">
      <dgm:prSet presAssocID="{E9B92C02-7B33-EA48-92C0-FE0D4AEA8E54}" presName="Child" presStyleLbl="revTx" presStyleIdx="10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911B48-5514-B241-AF1D-56FF8D24831E}" srcId="{5DA7A455-1FAB-D44B-A74F-7C58C0F6C125}" destId="{999E4D72-D7F3-F649-9C9F-B5E8B7450587}" srcOrd="0" destOrd="0" parTransId="{6A0C9403-3A2C-664A-B9EE-AAA4EBA52EFB}" sibTransId="{0D5BFBD3-86AA-9842-8BCA-93554A4C7CD8}"/>
    <dgm:cxn modelId="{325B5923-AA8B-447D-84DA-1561B9DBAB5C}" type="presOf" srcId="{891B6D5B-1939-1048-8C7E-18074FB9A3DA}" destId="{078AEA86-7B2D-B548-AD1B-5B5E128ADC8E}" srcOrd="0" destOrd="0" presId="urn:microsoft.com/office/officeart/2008/layout/SquareAccentList"/>
    <dgm:cxn modelId="{52A2EAFF-52F0-474D-8166-3E5E59EF71CA}" type="presOf" srcId="{4D5A100F-92F7-E64F-A523-486E13E4CBF0}" destId="{22161D1E-307F-1A4B-9077-405990935026}" srcOrd="0" destOrd="0" presId="urn:microsoft.com/office/officeart/2008/layout/SquareAccentList"/>
    <dgm:cxn modelId="{C4575BA1-27FC-EC4B-8D38-A99E5888760E}" srcId="{5DA7A455-1FAB-D44B-A74F-7C58C0F6C125}" destId="{0C89187E-70D7-F14D-86F0-512E4AEF8112}" srcOrd="1" destOrd="0" parTransId="{6AA35D7B-5335-D842-AD72-8BCBEF9E5E5F}" sibTransId="{171B0FA9-7047-F140-8C5E-1C3E1C1D9F89}"/>
    <dgm:cxn modelId="{285FCD5F-B4E9-BA4F-8696-9B07B478128D}" srcId="{A21847E6-6943-B74F-8322-69DEFF134FD7}" destId="{5DA7A455-1FAB-D44B-A74F-7C58C0F6C125}" srcOrd="0" destOrd="0" parTransId="{C11D1694-98E2-9448-8C05-1AF7DCA99546}" sibTransId="{B8B68CD2-9F86-CE40-A095-1C4CB34C21BD}"/>
    <dgm:cxn modelId="{D8C5539D-97DE-43BF-A6D7-7D4E13C1697E}" type="presOf" srcId="{2B27C370-044D-5D46-88ED-30B85CD4DCC9}" destId="{1444C918-B1BB-E84D-AEDC-0E1F698273D3}" srcOrd="0" destOrd="0" presId="urn:microsoft.com/office/officeart/2008/layout/SquareAccentList"/>
    <dgm:cxn modelId="{AA33C6A4-FC8D-0146-B3D5-FCE1111A6C39}" srcId="{A21847E6-6943-B74F-8322-69DEFF134FD7}" destId="{287F8BBE-4027-834A-B896-0D4B629DC645}" srcOrd="1" destOrd="0" parTransId="{37B44A7C-7F1B-8E48-9E37-011AF584151D}" sibTransId="{68136F99-FFB9-CC4C-965C-655E34BB25AF}"/>
    <dgm:cxn modelId="{ACB9391E-4F59-4BCF-99BF-2A050C073DE3}" type="presOf" srcId="{999E4D72-D7F3-F649-9C9F-B5E8B7450587}" destId="{F00286E5-BE75-2146-A23D-9B157C635CCB}" srcOrd="0" destOrd="0" presId="urn:microsoft.com/office/officeart/2008/layout/SquareAccentList"/>
    <dgm:cxn modelId="{B4FFA761-5A75-403C-A1D3-930604EEADAD}" type="presOf" srcId="{A21847E6-6943-B74F-8322-69DEFF134FD7}" destId="{68A6891A-8A48-2B4F-82DF-FC9F28B77C45}" srcOrd="0" destOrd="0" presId="urn:microsoft.com/office/officeart/2008/layout/SquareAccentList"/>
    <dgm:cxn modelId="{285B2404-4B83-004F-98D3-183D4A50D186}" srcId="{287F8BBE-4027-834A-B896-0D4B629DC645}" destId="{148EF561-1DF6-0041-A84D-C00039A40092}" srcOrd="3" destOrd="0" parTransId="{57BF1B90-74B2-C241-BBA4-F19CF33F7296}" sibTransId="{F5EA32E0-89FF-B444-A156-6C7329217D5B}"/>
    <dgm:cxn modelId="{966A0BC6-432B-6640-8C93-CC027F8435ED}" srcId="{287F8BBE-4027-834A-B896-0D4B629DC645}" destId="{5AF69ED7-AB8C-EE43-BCCC-B6D55537E3B2}" srcOrd="0" destOrd="0" parTransId="{D71D9E1A-6C9C-084D-9C40-2B07BAEC5310}" sibTransId="{F921849F-1E0C-DF47-ADE4-BA7918AFEEB2}"/>
    <dgm:cxn modelId="{C089886B-83DF-F441-81E3-81EF231BEFEE}" srcId="{287F8BBE-4027-834A-B896-0D4B629DC645}" destId="{891B6D5B-1939-1048-8C7E-18074FB9A3DA}" srcOrd="2" destOrd="0" parTransId="{42940607-B4CD-504D-8E30-839E396C1B29}" sibTransId="{E148F0C4-E455-8644-A31C-7EB55747B7E5}"/>
    <dgm:cxn modelId="{80591E4B-1037-4DFB-870F-611D12996E68}" type="presOf" srcId="{287F8BBE-4027-834A-B896-0D4B629DC645}" destId="{BC544EFB-9811-7944-A21E-ABE885285B9D}" srcOrd="0" destOrd="0" presId="urn:microsoft.com/office/officeart/2008/layout/SquareAccentList"/>
    <dgm:cxn modelId="{729F7896-FB71-46BF-9C35-33C6FA1D048D}" type="presOf" srcId="{5DA7A455-1FAB-D44B-A74F-7C58C0F6C125}" destId="{2452F902-CD73-FF48-8E29-5FE666D93DD4}" srcOrd="0" destOrd="0" presId="urn:microsoft.com/office/officeart/2008/layout/SquareAccentList"/>
    <dgm:cxn modelId="{E70DC47A-DDD4-4B87-88A7-4DC263F84528}" type="presOf" srcId="{5AF69ED7-AB8C-EE43-BCCC-B6D55537E3B2}" destId="{5FAE4390-6297-B248-993F-F46C1465F728}" srcOrd="0" destOrd="0" presId="urn:microsoft.com/office/officeart/2008/layout/SquareAccentList"/>
    <dgm:cxn modelId="{4D3B8537-DD9D-4D42-9D06-1E4868846E15}" type="presOf" srcId="{D573137B-55EC-5E4B-9AC6-43BBFF01A95B}" destId="{FB6401AF-C0B7-2A41-8598-6613182075C9}" srcOrd="0" destOrd="0" presId="urn:microsoft.com/office/officeart/2008/layout/SquareAccentList"/>
    <dgm:cxn modelId="{38264FFB-E553-A34D-94CA-82693E576093}" srcId="{287F8BBE-4027-834A-B896-0D4B629DC645}" destId="{E9B92C02-7B33-EA48-92C0-FE0D4AEA8E54}" srcOrd="4" destOrd="0" parTransId="{2E7C8433-CCB9-164D-A653-75791D4D980A}" sibTransId="{536D094D-78B6-A146-9C84-E941E8392DC0}"/>
    <dgm:cxn modelId="{BCBF1448-F5C1-406E-A096-EE7919778A0D}" type="presOf" srcId="{0C89187E-70D7-F14D-86F0-512E4AEF8112}" destId="{122290CA-BC32-1D45-AD61-1A88B358637C}" srcOrd="0" destOrd="0" presId="urn:microsoft.com/office/officeart/2008/layout/SquareAccentList"/>
    <dgm:cxn modelId="{91CE578A-034F-4A89-B49A-4E0098490E52}" type="presOf" srcId="{148EF561-1DF6-0041-A84D-C00039A40092}" destId="{54E43D52-17B4-4D46-8081-DB25054CA302}" srcOrd="0" destOrd="0" presId="urn:microsoft.com/office/officeart/2008/layout/SquareAccentList"/>
    <dgm:cxn modelId="{AAE3D51B-375A-294A-8E80-E02B5C5A34C3}" srcId="{287F8BBE-4027-834A-B896-0D4B629DC645}" destId="{D573137B-55EC-5E4B-9AC6-43BBFF01A95B}" srcOrd="1" destOrd="0" parTransId="{C0F57137-4516-C442-9469-725BC0467291}" sibTransId="{65F44605-ECA4-C94A-A212-02F2D15181FF}"/>
    <dgm:cxn modelId="{02298896-9367-44E9-8E0F-30D8897673E3}" type="presOf" srcId="{E9B92C02-7B33-EA48-92C0-FE0D4AEA8E54}" destId="{D4AF57F8-9C17-E54B-BED7-A579FE66D622}" srcOrd="0" destOrd="0" presId="urn:microsoft.com/office/officeart/2008/layout/SquareAccentList"/>
    <dgm:cxn modelId="{50A4115D-4D2E-EE42-9343-35C2D66B3A27}" srcId="{5DA7A455-1FAB-D44B-A74F-7C58C0F6C125}" destId="{4D5A100F-92F7-E64F-A523-486E13E4CBF0}" srcOrd="3" destOrd="0" parTransId="{8B5FE9E5-774C-D64F-B191-2C1349FBFFD4}" sibTransId="{70131888-6735-E44D-9F39-870E41E1E4A1}"/>
    <dgm:cxn modelId="{32D28EE1-18B7-E84C-B545-42BEF6F4FFF7}" srcId="{5DA7A455-1FAB-D44B-A74F-7C58C0F6C125}" destId="{2B27C370-044D-5D46-88ED-30B85CD4DCC9}" srcOrd="2" destOrd="0" parTransId="{327A57A5-37A4-9443-BA59-2927FD399507}" sibTransId="{61D1F832-15BE-F14D-BCDD-547AF03BF8F3}"/>
    <dgm:cxn modelId="{3256E43C-2E5D-46C5-907B-25F2F8B0383E}" type="presParOf" srcId="{68A6891A-8A48-2B4F-82DF-FC9F28B77C45}" destId="{8B0BA03C-AEAC-6445-951B-EBD89BF17C52}" srcOrd="0" destOrd="0" presId="urn:microsoft.com/office/officeart/2008/layout/SquareAccentList"/>
    <dgm:cxn modelId="{15E5B049-4B2C-485F-B6A9-8AAC69FD2860}" type="presParOf" srcId="{8B0BA03C-AEAC-6445-951B-EBD89BF17C52}" destId="{5A498C64-9E82-2249-8D8D-4FCDE8C21904}" srcOrd="0" destOrd="0" presId="urn:microsoft.com/office/officeart/2008/layout/SquareAccentList"/>
    <dgm:cxn modelId="{5B4EDB47-121D-471A-893D-A56AC3C4B3FD}" type="presParOf" srcId="{5A498C64-9E82-2249-8D8D-4FCDE8C21904}" destId="{D2E525DC-E259-0145-8A9A-4F0F79794FDC}" srcOrd="0" destOrd="0" presId="urn:microsoft.com/office/officeart/2008/layout/SquareAccentList"/>
    <dgm:cxn modelId="{F82ADB94-F052-48F5-BC81-18A2C650CB8D}" type="presParOf" srcId="{5A498C64-9E82-2249-8D8D-4FCDE8C21904}" destId="{D659B605-A8DD-244D-8E0F-7FB68C70103E}" srcOrd="1" destOrd="0" presId="urn:microsoft.com/office/officeart/2008/layout/SquareAccentList"/>
    <dgm:cxn modelId="{0E246F22-47D2-44A1-9EF8-B24042202EA2}" type="presParOf" srcId="{5A498C64-9E82-2249-8D8D-4FCDE8C21904}" destId="{2452F902-CD73-FF48-8E29-5FE666D93DD4}" srcOrd="2" destOrd="0" presId="urn:microsoft.com/office/officeart/2008/layout/SquareAccentList"/>
    <dgm:cxn modelId="{0DDA8610-A578-4031-8746-AB5897A41450}" type="presParOf" srcId="{8B0BA03C-AEAC-6445-951B-EBD89BF17C52}" destId="{1309F468-FDE2-434A-A475-A706FBD7DD99}" srcOrd="1" destOrd="0" presId="urn:microsoft.com/office/officeart/2008/layout/SquareAccentList"/>
    <dgm:cxn modelId="{1E66AC31-AE27-46E0-9401-93A1447E47C8}" type="presParOf" srcId="{1309F468-FDE2-434A-A475-A706FBD7DD99}" destId="{458F6D7D-237A-9D4E-A79C-34FCA285385A}" srcOrd="0" destOrd="0" presId="urn:microsoft.com/office/officeart/2008/layout/SquareAccentList"/>
    <dgm:cxn modelId="{8C45E16F-8955-4C95-A29B-0C02CF87A7B5}" type="presParOf" srcId="{458F6D7D-237A-9D4E-A79C-34FCA285385A}" destId="{43EA910F-9220-7C4B-A092-36DFB05CC500}" srcOrd="0" destOrd="0" presId="urn:microsoft.com/office/officeart/2008/layout/SquareAccentList"/>
    <dgm:cxn modelId="{40C1669B-E9F4-4356-9D0D-550C30A2DFC0}" type="presParOf" srcId="{458F6D7D-237A-9D4E-A79C-34FCA285385A}" destId="{F00286E5-BE75-2146-A23D-9B157C635CCB}" srcOrd="1" destOrd="0" presId="urn:microsoft.com/office/officeart/2008/layout/SquareAccentList"/>
    <dgm:cxn modelId="{5A34E8A5-1342-4FAD-8763-459533C2FCA5}" type="presParOf" srcId="{1309F468-FDE2-434A-A475-A706FBD7DD99}" destId="{0ED138DE-2CAA-F140-9D31-09628D61B2DD}" srcOrd="1" destOrd="0" presId="urn:microsoft.com/office/officeart/2008/layout/SquareAccentList"/>
    <dgm:cxn modelId="{B99EDB7F-9497-492A-8F81-8EA1C3F59AC1}" type="presParOf" srcId="{0ED138DE-2CAA-F140-9D31-09628D61B2DD}" destId="{B8224875-C6D0-8140-85B3-01FEA5FAC712}" srcOrd="0" destOrd="0" presId="urn:microsoft.com/office/officeart/2008/layout/SquareAccentList"/>
    <dgm:cxn modelId="{357059DD-55CB-46BA-95DB-9B0216DD3B8E}" type="presParOf" srcId="{0ED138DE-2CAA-F140-9D31-09628D61B2DD}" destId="{122290CA-BC32-1D45-AD61-1A88B358637C}" srcOrd="1" destOrd="0" presId="urn:microsoft.com/office/officeart/2008/layout/SquareAccentList"/>
    <dgm:cxn modelId="{F937DE0A-A4B2-4603-968A-78947A976532}" type="presParOf" srcId="{1309F468-FDE2-434A-A475-A706FBD7DD99}" destId="{15F65A1B-0778-4149-BE65-6C51E8C81B91}" srcOrd="2" destOrd="0" presId="urn:microsoft.com/office/officeart/2008/layout/SquareAccentList"/>
    <dgm:cxn modelId="{3DE293E6-B83F-4046-A3E2-7653150CA869}" type="presParOf" srcId="{15F65A1B-0778-4149-BE65-6C51E8C81B91}" destId="{0BA378BD-CF64-2C42-8533-201CDBE63BD4}" srcOrd="0" destOrd="0" presId="urn:microsoft.com/office/officeart/2008/layout/SquareAccentList"/>
    <dgm:cxn modelId="{43F8B552-1BB6-48D3-8BB1-52338C2ACF52}" type="presParOf" srcId="{15F65A1B-0778-4149-BE65-6C51E8C81B91}" destId="{1444C918-B1BB-E84D-AEDC-0E1F698273D3}" srcOrd="1" destOrd="0" presId="urn:microsoft.com/office/officeart/2008/layout/SquareAccentList"/>
    <dgm:cxn modelId="{B6931494-D5F8-4CD2-A484-0695D170B7DC}" type="presParOf" srcId="{1309F468-FDE2-434A-A475-A706FBD7DD99}" destId="{02D3A66B-6AEB-2241-9338-3100E693FA43}" srcOrd="3" destOrd="0" presId="urn:microsoft.com/office/officeart/2008/layout/SquareAccentList"/>
    <dgm:cxn modelId="{6C659B43-9F58-449B-B651-15A57573738D}" type="presParOf" srcId="{02D3A66B-6AEB-2241-9338-3100E693FA43}" destId="{E331A5F0-FD0F-AB40-8D96-2036810A48AB}" srcOrd="0" destOrd="0" presId="urn:microsoft.com/office/officeart/2008/layout/SquareAccentList"/>
    <dgm:cxn modelId="{E7A88FD1-1F42-4601-A979-D27FB0D92483}" type="presParOf" srcId="{02D3A66B-6AEB-2241-9338-3100E693FA43}" destId="{22161D1E-307F-1A4B-9077-405990935026}" srcOrd="1" destOrd="0" presId="urn:microsoft.com/office/officeart/2008/layout/SquareAccentList"/>
    <dgm:cxn modelId="{4F71FB4D-4932-43EA-B367-7F1A0A71F7A5}" type="presParOf" srcId="{68A6891A-8A48-2B4F-82DF-FC9F28B77C45}" destId="{F37A4FB2-CF00-2A46-8329-5955DC4DAA91}" srcOrd="1" destOrd="0" presId="urn:microsoft.com/office/officeart/2008/layout/SquareAccentList"/>
    <dgm:cxn modelId="{430A5996-6453-43C8-9E23-E567963F8AB7}" type="presParOf" srcId="{F37A4FB2-CF00-2A46-8329-5955DC4DAA91}" destId="{52431B26-4BB8-5C43-9AF5-BFB12BE8DD5E}" srcOrd="0" destOrd="0" presId="urn:microsoft.com/office/officeart/2008/layout/SquareAccentList"/>
    <dgm:cxn modelId="{6550A212-7053-4EF1-A64C-CEAFA99754CE}" type="presParOf" srcId="{52431B26-4BB8-5C43-9AF5-BFB12BE8DD5E}" destId="{C985EDDB-87D8-314D-AD74-BDA9E9D24EAB}" srcOrd="0" destOrd="0" presId="urn:microsoft.com/office/officeart/2008/layout/SquareAccentList"/>
    <dgm:cxn modelId="{BF71CADF-D8CD-4CC3-8A63-F57D26E2B9DF}" type="presParOf" srcId="{52431B26-4BB8-5C43-9AF5-BFB12BE8DD5E}" destId="{22B83CE9-CEC3-7648-9223-AD20BB87F27D}" srcOrd="1" destOrd="0" presId="urn:microsoft.com/office/officeart/2008/layout/SquareAccentList"/>
    <dgm:cxn modelId="{97CB8BAE-71D3-42B5-87E5-407C7E07B8FF}" type="presParOf" srcId="{52431B26-4BB8-5C43-9AF5-BFB12BE8DD5E}" destId="{BC544EFB-9811-7944-A21E-ABE885285B9D}" srcOrd="2" destOrd="0" presId="urn:microsoft.com/office/officeart/2008/layout/SquareAccentList"/>
    <dgm:cxn modelId="{19AEC4A8-A553-4EF0-9EA2-240E1A2BDB25}" type="presParOf" srcId="{F37A4FB2-CF00-2A46-8329-5955DC4DAA91}" destId="{787C3A53-646A-3246-8A17-8D5D7A1A77F6}" srcOrd="1" destOrd="0" presId="urn:microsoft.com/office/officeart/2008/layout/SquareAccentList"/>
    <dgm:cxn modelId="{21F8A134-50B6-44C8-B05D-11B1CB9E509A}" type="presParOf" srcId="{787C3A53-646A-3246-8A17-8D5D7A1A77F6}" destId="{321C265D-FB82-014C-B8CC-B508838F4FFC}" srcOrd="0" destOrd="0" presId="urn:microsoft.com/office/officeart/2008/layout/SquareAccentList"/>
    <dgm:cxn modelId="{98E03B03-D101-4CD0-8664-22AC2E20F26A}" type="presParOf" srcId="{321C265D-FB82-014C-B8CC-B508838F4FFC}" destId="{7AD192C3-8C48-FD4E-9039-D8F7D523B617}" srcOrd="0" destOrd="0" presId="urn:microsoft.com/office/officeart/2008/layout/SquareAccentList"/>
    <dgm:cxn modelId="{FD302981-FCA6-4C02-BF66-E5BFEFA85B5C}" type="presParOf" srcId="{321C265D-FB82-014C-B8CC-B508838F4FFC}" destId="{5FAE4390-6297-B248-993F-F46C1465F728}" srcOrd="1" destOrd="0" presId="urn:microsoft.com/office/officeart/2008/layout/SquareAccentList"/>
    <dgm:cxn modelId="{C48C3B47-CCE6-4BD3-BDF2-D3EA1DB3106D}" type="presParOf" srcId="{787C3A53-646A-3246-8A17-8D5D7A1A77F6}" destId="{D634C6EB-0A4A-1F49-A8BB-FCD1C1BD2F11}" srcOrd="1" destOrd="0" presId="urn:microsoft.com/office/officeart/2008/layout/SquareAccentList"/>
    <dgm:cxn modelId="{3EEB256C-E410-44F9-AFB8-9E902BB545A1}" type="presParOf" srcId="{D634C6EB-0A4A-1F49-A8BB-FCD1C1BD2F11}" destId="{0CF0EE81-53E1-6340-AB9F-CF7D48DFFFE1}" srcOrd="0" destOrd="0" presId="urn:microsoft.com/office/officeart/2008/layout/SquareAccentList"/>
    <dgm:cxn modelId="{DBA0B0FD-88CF-4073-8B96-D630DC28961A}" type="presParOf" srcId="{D634C6EB-0A4A-1F49-A8BB-FCD1C1BD2F11}" destId="{FB6401AF-C0B7-2A41-8598-6613182075C9}" srcOrd="1" destOrd="0" presId="urn:microsoft.com/office/officeart/2008/layout/SquareAccentList"/>
    <dgm:cxn modelId="{D6A73AA7-1427-4CF6-8D2B-E66BC978E86E}" type="presParOf" srcId="{787C3A53-646A-3246-8A17-8D5D7A1A77F6}" destId="{241013D0-2875-DE47-A261-E704C95A7242}" srcOrd="2" destOrd="0" presId="urn:microsoft.com/office/officeart/2008/layout/SquareAccentList"/>
    <dgm:cxn modelId="{E5AE11A1-6619-42C1-8F97-9C12386357D7}" type="presParOf" srcId="{241013D0-2875-DE47-A261-E704C95A7242}" destId="{9CA0583C-26FC-1942-ABA0-CD5BBFD53E81}" srcOrd="0" destOrd="0" presId="urn:microsoft.com/office/officeart/2008/layout/SquareAccentList"/>
    <dgm:cxn modelId="{F7AF431F-2B4D-4EB7-9F2C-6D14222F6954}" type="presParOf" srcId="{241013D0-2875-DE47-A261-E704C95A7242}" destId="{078AEA86-7B2D-B548-AD1B-5B5E128ADC8E}" srcOrd="1" destOrd="0" presId="urn:microsoft.com/office/officeart/2008/layout/SquareAccentList"/>
    <dgm:cxn modelId="{9DEA62BE-A685-493B-8AC2-A7C673C75A82}" type="presParOf" srcId="{787C3A53-646A-3246-8A17-8D5D7A1A77F6}" destId="{21E929AD-27B6-0145-B37B-09B69C7C57B2}" srcOrd="3" destOrd="0" presId="urn:microsoft.com/office/officeart/2008/layout/SquareAccentList"/>
    <dgm:cxn modelId="{F8BF5725-4F3C-4F10-B49B-B602C39C8C65}" type="presParOf" srcId="{21E929AD-27B6-0145-B37B-09B69C7C57B2}" destId="{730440C6-2C53-9446-A2FC-D577B3F489EE}" srcOrd="0" destOrd="0" presId="urn:microsoft.com/office/officeart/2008/layout/SquareAccentList"/>
    <dgm:cxn modelId="{1C7C78BF-E39C-44E1-B6A6-67881742812E}" type="presParOf" srcId="{21E929AD-27B6-0145-B37B-09B69C7C57B2}" destId="{54E43D52-17B4-4D46-8081-DB25054CA302}" srcOrd="1" destOrd="0" presId="urn:microsoft.com/office/officeart/2008/layout/SquareAccentList"/>
    <dgm:cxn modelId="{BCF3DB66-87B5-42AC-8A79-036F827DA355}" type="presParOf" srcId="{787C3A53-646A-3246-8A17-8D5D7A1A77F6}" destId="{2F8207D9-C780-954E-9925-5F729640BB81}" srcOrd="4" destOrd="0" presId="urn:microsoft.com/office/officeart/2008/layout/SquareAccentList"/>
    <dgm:cxn modelId="{410943CC-D554-4D3C-9366-6A0B883E0F5F}" type="presParOf" srcId="{2F8207D9-C780-954E-9925-5F729640BB81}" destId="{6FE40EF3-F5E1-544A-9844-7E3EB3AFD88D}" srcOrd="0" destOrd="0" presId="urn:microsoft.com/office/officeart/2008/layout/SquareAccentList"/>
    <dgm:cxn modelId="{970B0907-3A83-406B-88AF-772320D489E7}" type="presParOf" srcId="{2F8207D9-C780-954E-9925-5F729640BB81}" destId="{D4AF57F8-9C17-E54B-BED7-A579FE66D622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3D238D-C45F-47B1-856F-3320B2730824}">
      <dsp:nvSpPr>
        <dsp:cNvPr id="0" name=""/>
        <dsp:cNvSpPr/>
      </dsp:nvSpPr>
      <dsp:spPr>
        <a:xfrm>
          <a:off x="0" y="0"/>
          <a:ext cx="1154106" cy="54864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>
        <a:off x="0" y="0"/>
        <a:ext cx="1154106" cy="1645920"/>
      </dsp:txXfrm>
    </dsp:sp>
    <dsp:sp modelId="{0B9C1A30-4E36-4F8D-8E0D-BACCBB387754}">
      <dsp:nvSpPr>
        <dsp:cNvPr id="0" name=""/>
        <dsp:cNvSpPr/>
      </dsp:nvSpPr>
      <dsp:spPr>
        <a:xfrm>
          <a:off x="1246918" y="0"/>
          <a:ext cx="1154106" cy="54864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rPr>
            <a:t>July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>
        <a:off x="1246918" y="0"/>
        <a:ext cx="1154106" cy="1645920"/>
      </dsp:txXfrm>
    </dsp:sp>
    <dsp:sp modelId="{A43305AE-A442-43A9-9D8E-FDE051F134FE}">
      <dsp:nvSpPr>
        <dsp:cNvPr id="0" name=""/>
        <dsp:cNvSpPr/>
      </dsp:nvSpPr>
      <dsp:spPr>
        <a:xfrm>
          <a:off x="1439483" y="3959191"/>
          <a:ext cx="768976" cy="307973"/>
        </a:xfrm>
        <a:prstGeom prst="roundRect">
          <a:avLst>
            <a:gd name="adj" fmla="val 10000"/>
          </a:avLst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Arial" pitchFamily="34" charset="0"/>
              <a:cs typeface="Arial" pitchFamily="34" charset="0"/>
            </a:rPr>
            <a:t>318</a:t>
          </a:r>
          <a:endParaRPr lang="en-US" sz="1700" kern="1200" dirty="0">
            <a:latin typeface="Arial" pitchFamily="34" charset="0"/>
            <a:cs typeface="Arial" pitchFamily="34" charset="0"/>
          </a:endParaRPr>
        </a:p>
      </dsp:txBody>
      <dsp:txXfrm>
        <a:off x="1448503" y="3968211"/>
        <a:ext cx="750936" cy="289933"/>
      </dsp:txXfrm>
    </dsp:sp>
    <dsp:sp modelId="{CD0ABBAF-26F0-43FA-B8F1-5E93C40764B8}">
      <dsp:nvSpPr>
        <dsp:cNvPr id="0" name=""/>
        <dsp:cNvSpPr/>
      </dsp:nvSpPr>
      <dsp:spPr>
        <a:xfrm>
          <a:off x="1439483" y="4568813"/>
          <a:ext cx="768976" cy="307973"/>
        </a:xfrm>
        <a:prstGeom prst="roundRect">
          <a:avLst>
            <a:gd name="adj" fmla="val 10000"/>
          </a:avLst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Arial" pitchFamily="34" charset="0"/>
              <a:cs typeface="Arial" pitchFamily="34" charset="0"/>
            </a:rPr>
            <a:t>627</a:t>
          </a:r>
          <a:endParaRPr lang="en-US" sz="1700" kern="1200" dirty="0">
            <a:latin typeface="Arial" pitchFamily="34" charset="0"/>
            <a:cs typeface="Arial" pitchFamily="34" charset="0"/>
          </a:endParaRPr>
        </a:p>
      </dsp:txBody>
      <dsp:txXfrm>
        <a:off x="1448503" y="4577833"/>
        <a:ext cx="750936" cy="289933"/>
      </dsp:txXfrm>
    </dsp:sp>
    <dsp:sp modelId="{37CB1711-5841-4CFA-929D-E67D35B50484}">
      <dsp:nvSpPr>
        <dsp:cNvPr id="0" name=""/>
        <dsp:cNvSpPr/>
      </dsp:nvSpPr>
      <dsp:spPr>
        <a:xfrm>
          <a:off x="2514600" y="0"/>
          <a:ext cx="1154106" cy="54864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rPr>
            <a:t>August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>
        <a:off x="2514600" y="0"/>
        <a:ext cx="1154106" cy="1645920"/>
      </dsp:txXfrm>
    </dsp:sp>
    <dsp:sp modelId="{11C2172E-87B4-4CE3-8696-A7C010011002}">
      <dsp:nvSpPr>
        <dsp:cNvPr id="0" name=""/>
        <dsp:cNvSpPr/>
      </dsp:nvSpPr>
      <dsp:spPr>
        <a:xfrm>
          <a:off x="2680147" y="3959191"/>
          <a:ext cx="768976" cy="307973"/>
        </a:xfrm>
        <a:prstGeom prst="roundRect">
          <a:avLst>
            <a:gd name="adj" fmla="val 10000"/>
          </a:avLst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Arial" pitchFamily="34" charset="0"/>
              <a:cs typeface="Arial" pitchFamily="34" charset="0"/>
            </a:rPr>
            <a:t>338</a:t>
          </a:r>
          <a:endParaRPr lang="en-US" sz="1700" kern="1200" dirty="0">
            <a:latin typeface="Arial" pitchFamily="34" charset="0"/>
            <a:cs typeface="Arial" pitchFamily="34" charset="0"/>
          </a:endParaRPr>
        </a:p>
      </dsp:txBody>
      <dsp:txXfrm>
        <a:off x="2689167" y="3968211"/>
        <a:ext cx="750936" cy="289933"/>
      </dsp:txXfrm>
    </dsp:sp>
    <dsp:sp modelId="{E9CE764A-D56D-4B88-B3FC-D058BD18FFE5}">
      <dsp:nvSpPr>
        <dsp:cNvPr id="0" name=""/>
        <dsp:cNvSpPr/>
      </dsp:nvSpPr>
      <dsp:spPr>
        <a:xfrm>
          <a:off x="2680147" y="4568813"/>
          <a:ext cx="768976" cy="307973"/>
        </a:xfrm>
        <a:prstGeom prst="roundRect">
          <a:avLst>
            <a:gd name="adj" fmla="val 10000"/>
          </a:avLst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Arial" pitchFamily="34" charset="0"/>
              <a:cs typeface="Arial" pitchFamily="34" charset="0"/>
            </a:rPr>
            <a:t>511</a:t>
          </a:r>
          <a:endParaRPr lang="en-US" sz="1700" kern="1200" dirty="0">
            <a:latin typeface="Arial" pitchFamily="34" charset="0"/>
            <a:cs typeface="Arial" pitchFamily="34" charset="0"/>
          </a:endParaRPr>
        </a:p>
      </dsp:txBody>
      <dsp:txXfrm>
        <a:off x="2689167" y="4577833"/>
        <a:ext cx="750936" cy="289933"/>
      </dsp:txXfrm>
    </dsp:sp>
    <dsp:sp modelId="{4A55F670-0F39-4C51-8E17-790C4FB96D67}">
      <dsp:nvSpPr>
        <dsp:cNvPr id="0" name=""/>
        <dsp:cNvSpPr/>
      </dsp:nvSpPr>
      <dsp:spPr>
        <a:xfrm>
          <a:off x="3728246" y="0"/>
          <a:ext cx="1154106" cy="54864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rPr>
            <a:t>September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>
        <a:off x="3728246" y="0"/>
        <a:ext cx="1154106" cy="1645920"/>
      </dsp:txXfrm>
    </dsp:sp>
    <dsp:sp modelId="{FEDF819F-911C-4016-9515-B87FC12E2F53}">
      <dsp:nvSpPr>
        <dsp:cNvPr id="0" name=""/>
        <dsp:cNvSpPr/>
      </dsp:nvSpPr>
      <dsp:spPr>
        <a:xfrm>
          <a:off x="3920811" y="3959191"/>
          <a:ext cx="768976" cy="307973"/>
        </a:xfrm>
        <a:prstGeom prst="roundRect">
          <a:avLst>
            <a:gd name="adj" fmla="val 10000"/>
          </a:avLst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Arial" pitchFamily="34" charset="0"/>
              <a:cs typeface="Arial" pitchFamily="34" charset="0"/>
            </a:rPr>
            <a:t>368</a:t>
          </a:r>
          <a:endParaRPr lang="en-US" sz="1700" kern="1200" dirty="0">
            <a:latin typeface="Arial" pitchFamily="34" charset="0"/>
            <a:cs typeface="Arial" pitchFamily="34" charset="0"/>
          </a:endParaRPr>
        </a:p>
      </dsp:txBody>
      <dsp:txXfrm>
        <a:off x="3929831" y="3968211"/>
        <a:ext cx="750936" cy="289933"/>
      </dsp:txXfrm>
    </dsp:sp>
    <dsp:sp modelId="{39E0F386-D0E4-4E32-A123-8E1BD23F7424}">
      <dsp:nvSpPr>
        <dsp:cNvPr id="0" name=""/>
        <dsp:cNvSpPr/>
      </dsp:nvSpPr>
      <dsp:spPr>
        <a:xfrm>
          <a:off x="3920811" y="4568813"/>
          <a:ext cx="768976" cy="307973"/>
        </a:xfrm>
        <a:prstGeom prst="roundRect">
          <a:avLst>
            <a:gd name="adj" fmla="val 10000"/>
          </a:avLst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Arial" pitchFamily="34" charset="0"/>
              <a:cs typeface="Arial" pitchFamily="34" charset="0"/>
            </a:rPr>
            <a:t>556</a:t>
          </a:r>
          <a:endParaRPr lang="en-US" sz="1700" kern="1200" dirty="0">
            <a:latin typeface="Arial" pitchFamily="34" charset="0"/>
            <a:cs typeface="Arial" pitchFamily="34" charset="0"/>
          </a:endParaRPr>
        </a:p>
      </dsp:txBody>
      <dsp:txXfrm>
        <a:off x="3929831" y="4577833"/>
        <a:ext cx="750936" cy="289933"/>
      </dsp:txXfrm>
    </dsp:sp>
    <dsp:sp modelId="{53AA9793-A4FE-44F2-84E9-87EACE3D01F9}">
      <dsp:nvSpPr>
        <dsp:cNvPr id="0" name=""/>
        <dsp:cNvSpPr/>
      </dsp:nvSpPr>
      <dsp:spPr>
        <a:xfrm>
          <a:off x="4968911" y="0"/>
          <a:ext cx="1154106" cy="54864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rPr>
            <a:t>October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>
        <a:off x="4968911" y="0"/>
        <a:ext cx="1154106" cy="1645920"/>
      </dsp:txXfrm>
    </dsp:sp>
    <dsp:sp modelId="{77620888-2DAE-4C13-84C3-CB6D5FC42E21}">
      <dsp:nvSpPr>
        <dsp:cNvPr id="0" name=""/>
        <dsp:cNvSpPr/>
      </dsp:nvSpPr>
      <dsp:spPr>
        <a:xfrm>
          <a:off x="5161476" y="3959191"/>
          <a:ext cx="768976" cy="307973"/>
        </a:xfrm>
        <a:prstGeom prst="roundRect">
          <a:avLst>
            <a:gd name="adj" fmla="val 10000"/>
          </a:avLst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Arial" pitchFamily="34" charset="0"/>
              <a:cs typeface="Arial" pitchFamily="34" charset="0"/>
            </a:rPr>
            <a:t>333</a:t>
          </a:r>
          <a:endParaRPr lang="en-US" sz="1700" kern="1200" dirty="0">
            <a:latin typeface="Arial" pitchFamily="34" charset="0"/>
            <a:cs typeface="Arial" pitchFamily="34" charset="0"/>
          </a:endParaRPr>
        </a:p>
      </dsp:txBody>
      <dsp:txXfrm>
        <a:off x="5170496" y="3968211"/>
        <a:ext cx="750936" cy="289933"/>
      </dsp:txXfrm>
    </dsp:sp>
    <dsp:sp modelId="{77949DF9-0E9B-483A-8763-1B0C4DE839F1}">
      <dsp:nvSpPr>
        <dsp:cNvPr id="0" name=""/>
        <dsp:cNvSpPr/>
      </dsp:nvSpPr>
      <dsp:spPr>
        <a:xfrm>
          <a:off x="5161476" y="4568813"/>
          <a:ext cx="768976" cy="307973"/>
        </a:xfrm>
        <a:prstGeom prst="roundRect">
          <a:avLst>
            <a:gd name="adj" fmla="val 10000"/>
          </a:avLst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Arial" pitchFamily="34" charset="0"/>
              <a:cs typeface="Arial" pitchFamily="34" charset="0"/>
            </a:rPr>
            <a:t>579</a:t>
          </a:r>
          <a:endParaRPr lang="en-US" sz="1700" kern="1200" dirty="0">
            <a:latin typeface="Arial" pitchFamily="34" charset="0"/>
            <a:cs typeface="Arial" pitchFamily="34" charset="0"/>
          </a:endParaRPr>
        </a:p>
      </dsp:txBody>
      <dsp:txXfrm>
        <a:off x="5170496" y="4577833"/>
        <a:ext cx="750936" cy="289933"/>
      </dsp:txXfrm>
    </dsp:sp>
    <dsp:sp modelId="{6278501A-9503-4CFD-8494-8840820422DB}">
      <dsp:nvSpPr>
        <dsp:cNvPr id="0" name=""/>
        <dsp:cNvSpPr/>
      </dsp:nvSpPr>
      <dsp:spPr>
        <a:xfrm>
          <a:off x="6172205" y="0"/>
          <a:ext cx="1154106" cy="54864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rPr>
            <a:t>November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>
        <a:off x="6172205" y="0"/>
        <a:ext cx="1154106" cy="1645920"/>
      </dsp:txXfrm>
    </dsp:sp>
    <dsp:sp modelId="{60D45906-1850-4D01-916D-C181683E4B0B}">
      <dsp:nvSpPr>
        <dsp:cNvPr id="0" name=""/>
        <dsp:cNvSpPr/>
      </dsp:nvSpPr>
      <dsp:spPr>
        <a:xfrm>
          <a:off x="6315480" y="3959191"/>
          <a:ext cx="768976" cy="307973"/>
        </a:xfrm>
        <a:prstGeom prst="roundRect">
          <a:avLst>
            <a:gd name="adj" fmla="val 10000"/>
          </a:avLst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Arial" pitchFamily="34" charset="0"/>
              <a:cs typeface="Arial" pitchFamily="34" charset="0"/>
            </a:rPr>
            <a:t>340</a:t>
          </a:r>
          <a:endParaRPr lang="en-US" sz="1700" kern="1200" dirty="0">
            <a:latin typeface="Arial" pitchFamily="34" charset="0"/>
            <a:cs typeface="Arial" pitchFamily="34" charset="0"/>
          </a:endParaRPr>
        </a:p>
      </dsp:txBody>
      <dsp:txXfrm>
        <a:off x="6324500" y="3968211"/>
        <a:ext cx="750936" cy="289933"/>
      </dsp:txXfrm>
    </dsp:sp>
    <dsp:sp modelId="{07883625-71C6-4896-8ECE-D3BFBA49C813}">
      <dsp:nvSpPr>
        <dsp:cNvPr id="0" name=""/>
        <dsp:cNvSpPr/>
      </dsp:nvSpPr>
      <dsp:spPr>
        <a:xfrm>
          <a:off x="6315480" y="4568813"/>
          <a:ext cx="768976" cy="307973"/>
        </a:xfrm>
        <a:prstGeom prst="roundRect">
          <a:avLst>
            <a:gd name="adj" fmla="val 10000"/>
          </a:avLst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Arial" pitchFamily="34" charset="0"/>
              <a:cs typeface="Arial" pitchFamily="34" charset="0"/>
            </a:rPr>
            <a:t>611</a:t>
          </a:r>
          <a:endParaRPr lang="en-US" sz="1700" kern="1200" dirty="0">
            <a:latin typeface="Arial" pitchFamily="34" charset="0"/>
            <a:cs typeface="Arial" pitchFamily="34" charset="0"/>
          </a:endParaRPr>
        </a:p>
      </dsp:txBody>
      <dsp:txXfrm>
        <a:off x="6324500" y="4577833"/>
        <a:ext cx="750936" cy="289933"/>
      </dsp:txXfrm>
    </dsp:sp>
    <dsp:sp modelId="{EC137F29-3EC2-4D73-AC0D-82A600FE7ACD}">
      <dsp:nvSpPr>
        <dsp:cNvPr id="0" name=""/>
        <dsp:cNvSpPr/>
      </dsp:nvSpPr>
      <dsp:spPr>
        <a:xfrm>
          <a:off x="7391403" y="0"/>
          <a:ext cx="1154106" cy="54864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rPr>
            <a:t>December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>
        <a:off x="7391403" y="0"/>
        <a:ext cx="1154106" cy="1645920"/>
      </dsp:txXfrm>
    </dsp:sp>
    <dsp:sp modelId="{FD9E87BE-F554-4413-ADC9-7911843A912B}">
      <dsp:nvSpPr>
        <dsp:cNvPr id="0" name=""/>
        <dsp:cNvSpPr/>
      </dsp:nvSpPr>
      <dsp:spPr>
        <a:xfrm>
          <a:off x="7583963" y="3959191"/>
          <a:ext cx="768976" cy="307973"/>
        </a:xfrm>
        <a:prstGeom prst="roundRect">
          <a:avLst>
            <a:gd name="adj" fmla="val 10000"/>
          </a:avLst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Arial" pitchFamily="34" charset="0"/>
              <a:cs typeface="Arial" pitchFamily="34" charset="0"/>
            </a:rPr>
            <a:t>281</a:t>
          </a:r>
          <a:endParaRPr lang="en-US" sz="1700" kern="1200" dirty="0">
            <a:latin typeface="Arial" pitchFamily="34" charset="0"/>
            <a:cs typeface="Arial" pitchFamily="34" charset="0"/>
          </a:endParaRPr>
        </a:p>
      </dsp:txBody>
      <dsp:txXfrm>
        <a:off x="7592983" y="3968211"/>
        <a:ext cx="750936" cy="289933"/>
      </dsp:txXfrm>
    </dsp:sp>
    <dsp:sp modelId="{4A21672E-1348-49A4-9B7C-09F9304F4728}">
      <dsp:nvSpPr>
        <dsp:cNvPr id="0" name=""/>
        <dsp:cNvSpPr/>
      </dsp:nvSpPr>
      <dsp:spPr>
        <a:xfrm>
          <a:off x="7583963" y="4568813"/>
          <a:ext cx="768976" cy="307973"/>
        </a:xfrm>
        <a:prstGeom prst="roundRect">
          <a:avLst>
            <a:gd name="adj" fmla="val 10000"/>
          </a:avLst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Arial" pitchFamily="34" charset="0"/>
              <a:cs typeface="Arial" pitchFamily="34" charset="0"/>
            </a:rPr>
            <a:t>667</a:t>
          </a:r>
          <a:endParaRPr lang="en-US" sz="1700" kern="1200" dirty="0">
            <a:latin typeface="Arial" pitchFamily="34" charset="0"/>
            <a:cs typeface="Arial" pitchFamily="34" charset="0"/>
          </a:endParaRPr>
        </a:p>
      </dsp:txBody>
      <dsp:txXfrm>
        <a:off x="7592983" y="4577833"/>
        <a:ext cx="750936" cy="2899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E525DC-E259-0145-8A9A-4F0F79794FDC}">
      <dsp:nvSpPr>
        <dsp:cNvPr id="0" name=""/>
        <dsp:cNvSpPr/>
      </dsp:nvSpPr>
      <dsp:spPr>
        <a:xfrm>
          <a:off x="37877" y="230697"/>
          <a:ext cx="3732118" cy="439072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659B605-A8DD-244D-8E0F-7FB68C70103E}">
      <dsp:nvSpPr>
        <dsp:cNvPr id="0" name=""/>
        <dsp:cNvSpPr/>
      </dsp:nvSpPr>
      <dsp:spPr>
        <a:xfrm flipV="1">
          <a:off x="0" y="1839684"/>
          <a:ext cx="341021" cy="80241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52F902-CD73-FF48-8E29-5FE666D93DD4}">
      <dsp:nvSpPr>
        <dsp:cNvPr id="0" name=""/>
        <dsp:cNvSpPr/>
      </dsp:nvSpPr>
      <dsp:spPr>
        <a:xfrm>
          <a:off x="194663" y="0"/>
          <a:ext cx="3732118" cy="10909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Cambria"/>
              <a:cs typeface="Cambria"/>
            </a:rPr>
            <a:t>Systems </a:t>
          </a:r>
          <a:endParaRPr lang="en-US" sz="2400" b="1" kern="1200" dirty="0">
            <a:latin typeface="Cambria"/>
            <a:cs typeface="Cambria"/>
          </a:endParaRPr>
        </a:p>
      </dsp:txBody>
      <dsp:txXfrm>
        <a:off x="194663" y="0"/>
        <a:ext cx="3732118" cy="1090972"/>
      </dsp:txXfrm>
    </dsp:sp>
    <dsp:sp modelId="{43EA910F-9220-7C4B-A092-36DFB05CC500}">
      <dsp:nvSpPr>
        <dsp:cNvPr id="0" name=""/>
        <dsp:cNvSpPr/>
      </dsp:nvSpPr>
      <dsp:spPr>
        <a:xfrm>
          <a:off x="76201" y="1371600"/>
          <a:ext cx="274168" cy="2741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38100" cap="flat" cmpd="sng" algn="ctr">
          <a:solidFill>
            <a:srgbClr val="A59BEF"/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00286E5-BE75-2146-A23D-9B157C635CCB}">
      <dsp:nvSpPr>
        <dsp:cNvPr id="0" name=""/>
        <dsp:cNvSpPr/>
      </dsp:nvSpPr>
      <dsp:spPr>
        <a:xfrm>
          <a:off x="381011" y="1219198"/>
          <a:ext cx="3470869" cy="6390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solidFill>
                <a:srgbClr val="000000"/>
              </a:solidFill>
            </a:rPr>
            <a:t>Conversations with A/P Leadership planned to discuss processes and turnaround time</a:t>
          </a:r>
          <a:r>
            <a:rPr lang="en-US" sz="1400" b="0" kern="1200" dirty="0" smtClean="0">
              <a:solidFill>
                <a:schemeClr val="tx1"/>
              </a:solidFill>
            </a:rPr>
            <a:t>. </a:t>
          </a:r>
          <a:r>
            <a:rPr lang="en-US" sz="1400" b="0" kern="1200" dirty="0" smtClean="0">
              <a:solidFill>
                <a:srgbClr val="000000"/>
              </a:solidFill>
            </a:rPr>
            <a:t> </a:t>
          </a:r>
          <a:endParaRPr lang="en-US" sz="1400" b="0" kern="1200" dirty="0"/>
        </a:p>
      </dsp:txBody>
      <dsp:txXfrm>
        <a:off x="381011" y="1219198"/>
        <a:ext cx="3470869" cy="639086"/>
      </dsp:txXfrm>
    </dsp:sp>
    <dsp:sp modelId="{B8224875-C6D0-8140-85B3-01FEA5FAC712}">
      <dsp:nvSpPr>
        <dsp:cNvPr id="0" name=""/>
        <dsp:cNvSpPr/>
      </dsp:nvSpPr>
      <dsp:spPr>
        <a:xfrm>
          <a:off x="76201" y="2438400"/>
          <a:ext cx="274168" cy="2741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38100" cap="flat" cmpd="sng" algn="ctr">
          <a:solidFill>
            <a:srgbClr val="0996FF"/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22290CA-BC32-1D45-AD61-1A88B358637C}">
      <dsp:nvSpPr>
        <dsp:cNvPr id="0" name=""/>
        <dsp:cNvSpPr/>
      </dsp:nvSpPr>
      <dsp:spPr>
        <a:xfrm>
          <a:off x="438142" y="2311537"/>
          <a:ext cx="3470869" cy="6390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solidFill>
                <a:srgbClr val="000000"/>
              </a:solidFill>
            </a:rPr>
            <a:t>GMAS 2.0, (financial management a focus: budgets, close-out, account management).</a:t>
          </a:r>
          <a:endParaRPr lang="en-US" sz="1400" b="0" kern="1200" dirty="0"/>
        </a:p>
      </dsp:txBody>
      <dsp:txXfrm>
        <a:off x="438142" y="2311537"/>
        <a:ext cx="3470869" cy="639086"/>
      </dsp:txXfrm>
    </dsp:sp>
    <dsp:sp modelId="{0BA378BD-CF64-2C42-8533-201CDBE63BD4}">
      <dsp:nvSpPr>
        <dsp:cNvPr id="0" name=""/>
        <dsp:cNvSpPr/>
      </dsp:nvSpPr>
      <dsp:spPr>
        <a:xfrm>
          <a:off x="76201" y="3124199"/>
          <a:ext cx="274168" cy="2741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38100" cap="flat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444C918-B1BB-E84D-AEDC-0E1F698273D3}">
      <dsp:nvSpPr>
        <dsp:cNvPr id="0" name=""/>
        <dsp:cNvSpPr/>
      </dsp:nvSpPr>
      <dsp:spPr>
        <a:xfrm>
          <a:off x="422384" y="2999066"/>
          <a:ext cx="3470869" cy="6390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/>
            <a:t>Institutional support for FRAP to ensure its stability, fix known bugs and sustain automated reporting.</a:t>
          </a:r>
          <a:endParaRPr lang="en-US" sz="1400" b="0" kern="1200" dirty="0"/>
        </a:p>
      </dsp:txBody>
      <dsp:txXfrm>
        <a:off x="422384" y="2999066"/>
        <a:ext cx="3470869" cy="639086"/>
      </dsp:txXfrm>
    </dsp:sp>
    <dsp:sp modelId="{E331A5F0-FD0F-AB40-8D96-2036810A48AB}">
      <dsp:nvSpPr>
        <dsp:cNvPr id="0" name=""/>
        <dsp:cNvSpPr/>
      </dsp:nvSpPr>
      <dsp:spPr>
        <a:xfrm>
          <a:off x="76201" y="3886201"/>
          <a:ext cx="274168" cy="2741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38100" cap="flat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2161D1E-307F-1A4B-9077-405990935026}">
      <dsp:nvSpPr>
        <dsp:cNvPr id="0" name=""/>
        <dsp:cNvSpPr/>
      </dsp:nvSpPr>
      <dsp:spPr>
        <a:xfrm>
          <a:off x="422488" y="3742778"/>
          <a:ext cx="3470869" cy="6390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solidFill>
                <a:srgbClr val="000000"/>
              </a:solidFill>
            </a:rPr>
            <a:t>Dashboard projects - </a:t>
          </a:r>
          <a:r>
            <a:rPr lang="en-US" sz="1400" kern="1200" dirty="0" smtClean="0">
              <a:solidFill>
                <a:srgbClr val="000000"/>
              </a:solidFill>
              <a:ea typeface="Verdana" pitchFamily="34" charset="0"/>
              <a:cs typeface="Verdana" pitchFamily="34" charset="0"/>
            </a:rPr>
            <a:t>Allow PIs, leadership,  departments to </a:t>
          </a:r>
          <a:r>
            <a:rPr lang="en-US" sz="1400" b="0" kern="1200" dirty="0" smtClean="0">
              <a:solidFill>
                <a:srgbClr val="000000"/>
              </a:solidFill>
            </a:rPr>
            <a:t>pull real-time sponsored data.</a:t>
          </a:r>
          <a:endParaRPr lang="en-US" sz="1400" b="0" kern="1200" dirty="0">
            <a:solidFill>
              <a:srgbClr val="000000"/>
            </a:solidFill>
          </a:endParaRPr>
        </a:p>
      </dsp:txBody>
      <dsp:txXfrm>
        <a:off x="422488" y="3742778"/>
        <a:ext cx="3470869" cy="639086"/>
      </dsp:txXfrm>
    </dsp:sp>
    <dsp:sp modelId="{C985EDDB-87D8-314D-AD74-BDA9E9D24EAB}">
      <dsp:nvSpPr>
        <dsp:cNvPr id="0" name=""/>
        <dsp:cNvSpPr/>
      </dsp:nvSpPr>
      <dsp:spPr>
        <a:xfrm>
          <a:off x="4190456" y="230697"/>
          <a:ext cx="3957762" cy="449566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2B83CE9-CEC3-7648-9223-AD20BB87F27D}">
      <dsp:nvSpPr>
        <dsp:cNvPr id="0" name=""/>
        <dsp:cNvSpPr/>
      </dsp:nvSpPr>
      <dsp:spPr>
        <a:xfrm>
          <a:off x="3809147" y="2995859"/>
          <a:ext cx="274174" cy="2741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544EFB-9811-7944-A21E-ABE885285B9D}">
      <dsp:nvSpPr>
        <dsp:cNvPr id="0" name=""/>
        <dsp:cNvSpPr/>
      </dsp:nvSpPr>
      <dsp:spPr>
        <a:xfrm>
          <a:off x="4113387" y="0"/>
          <a:ext cx="4229609" cy="7887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Cambria"/>
              <a:cs typeface="Cambria"/>
            </a:rPr>
            <a:t>    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Cambria"/>
              <a:cs typeface="Cambria"/>
            </a:rPr>
            <a:t>Operations </a:t>
          </a:r>
          <a:endParaRPr lang="en-US" sz="2400" b="1" kern="1200" dirty="0">
            <a:latin typeface="Cambria"/>
            <a:cs typeface="Cambria"/>
          </a:endParaRPr>
        </a:p>
      </dsp:txBody>
      <dsp:txXfrm>
        <a:off x="4113387" y="0"/>
        <a:ext cx="4229609" cy="788759"/>
      </dsp:txXfrm>
    </dsp:sp>
    <dsp:sp modelId="{7AD192C3-8C48-FD4E-9039-D8F7D523B617}">
      <dsp:nvSpPr>
        <dsp:cNvPr id="0" name=""/>
        <dsp:cNvSpPr/>
      </dsp:nvSpPr>
      <dsp:spPr>
        <a:xfrm>
          <a:off x="4114799" y="1371600"/>
          <a:ext cx="274168" cy="2741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57150" cap="flat" cmpd="sng" algn="ctr">
          <a:solidFill>
            <a:srgbClr val="3A8983"/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FAE4390-6297-B248-993F-F46C1465F728}">
      <dsp:nvSpPr>
        <dsp:cNvPr id="0" name=""/>
        <dsp:cNvSpPr/>
      </dsp:nvSpPr>
      <dsp:spPr>
        <a:xfrm>
          <a:off x="4419583" y="1265122"/>
          <a:ext cx="3470869" cy="6390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/>
            <a:t>Monthly account/fund reconciliations a must.</a:t>
          </a:r>
          <a:endParaRPr lang="en-US" sz="1400" b="0" kern="1200" dirty="0"/>
        </a:p>
      </dsp:txBody>
      <dsp:txXfrm>
        <a:off x="4419583" y="1265122"/>
        <a:ext cx="3470869" cy="639086"/>
      </dsp:txXfrm>
    </dsp:sp>
    <dsp:sp modelId="{0CF0EE81-53E1-6340-AB9F-CF7D48DFFFE1}">
      <dsp:nvSpPr>
        <dsp:cNvPr id="0" name=""/>
        <dsp:cNvSpPr/>
      </dsp:nvSpPr>
      <dsp:spPr>
        <a:xfrm>
          <a:off x="4114799" y="2077852"/>
          <a:ext cx="274168" cy="2741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38100" cap="flat" cmpd="sng" algn="ctr">
          <a:solidFill>
            <a:srgbClr val="29E2AA"/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B6401AF-C0B7-2A41-8598-6613182075C9}">
      <dsp:nvSpPr>
        <dsp:cNvPr id="0" name=""/>
        <dsp:cNvSpPr/>
      </dsp:nvSpPr>
      <dsp:spPr>
        <a:xfrm>
          <a:off x="4419583" y="1904209"/>
          <a:ext cx="3470869" cy="6390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solidFill>
                <a:srgbClr val="000000"/>
              </a:solidFill>
            </a:rPr>
            <a:t>Streamline, improve communication with service centers re: internal billing process.</a:t>
          </a:r>
          <a:endParaRPr lang="en-US" sz="1400" b="0" kern="1200" dirty="0"/>
        </a:p>
      </dsp:txBody>
      <dsp:txXfrm>
        <a:off x="4419583" y="1904209"/>
        <a:ext cx="3470869" cy="639086"/>
      </dsp:txXfrm>
    </dsp:sp>
    <dsp:sp modelId="{9CA0583C-26FC-1942-ABA0-CD5BBFD53E81}">
      <dsp:nvSpPr>
        <dsp:cNvPr id="0" name=""/>
        <dsp:cNvSpPr/>
      </dsp:nvSpPr>
      <dsp:spPr>
        <a:xfrm>
          <a:off x="4113541" y="2845266"/>
          <a:ext cx="274168" cy="2741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38100" cap="flat" cmpd="sng" algn="ctr">
          <a:solidFill>
            <a:srgbClr val="A6E4AC"/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78AEA86-7B2D-B548-AD1B-5B5E128ADC8E}">
      <dsp:nvSpPr>
        <dsp:cNvPr id="0" name=""/>
        <dsp:cNvSpPr/>
      </dsp:nvSpPr>
      <dsp:spPr>
        <a:xfrm>
          <a:off x="4374636" y="2693711"/>
          <a:ext cx="3470869" cy="6390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solidFill>
                <a:srgbClr val="000000"/>
              </a:solidFill>
            </a:rPr>
            <a:t>Monitoring subcontracts against budget. Strategies for collecting sub- invoices, escalation/involving Financial Leadership.</a:t>
          </a:r>
          <a:endParaRPr lang="en-US" sz="1400" b="0" kern="1200" dirty="0"/>
        </a:p>
      </dsp:txBody>
      <dsp:txXfrm>
        <a:off x="4374636" y="2693711"/>
        <a:ext cx="3470869" cy="639086"/>
      </dsp:txXfrm>
    </dsp:sp>
    <dsp:sp modelId="{730440C6-2C53-9446-A2FC-D577B3F489EE}">
      <dsp:nvSpPr>
        <dsp:cNvPr id="0" name=""/>
        <dsp:cNvSpPr/>
      </dsp:nvSpPr>
      <dsp:spPr>
        <a:xfrm>
          <a:off x="4114799" y="3505199"/>
          <a:ext cx="274168" cy="2741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38100" cap="flat" cmpd="sng" algn="ctr">
          <a:solidFill>
            <a:srgbClr val="00B050"/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4E43D52-17B4-4D46-8081-DB25054CA302}">
      <dsp:nvSpPr>
        <dsp:cNvPr id="0" name=""/>
        <dsp:cNvSpPr/>
      </dsp:nvSpPr>
      <dsp:spPr>
        <a:xfrm>
          <a:off x="4419583" y="3352801"/>
          <a:ext cx="3298923" cy="596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solidFill>
                <a:srgbClr val="000000"/>
              </a:solidFill>
            </a:rPr>
            <a:t>Enhanced focus on cash management and award reconciliation.</a:t>
          </a:r>
          <a:endParaRPr lang="en-US" sz="1400" b="0" kern="1200" dirty="0"/>
        </a:p>
      </dsp:txBody>
      <dsp:txXfrm>
        <a:off x="4419583" y="3352801"/>
        <a:ext cx="3298923" cy="596210"/>
      </dsp:txXfrm>
    </dsp:sp>
    <dsp:sp modelId="{6FE40EF3-F5E1-544A-9844-7E3EB3AFD88D}">
      <dsp:nvSpPr>
        <dsp:cNvPr id="0" name=""/>
        <dsp:cNvSpPr/>
      </dsp:nvSpPr>
      <dsp:spPr>
        <a:xfrm>
          <a:off x="4113387" y="4111467"/>
          <a:ext cx="274168" cy="2741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38100" cap="flat" cmpd="sng" algn="ctr">
          <a:solidFill>
            <a:schemeClr val="accent2"/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4AF57F8-9C17-E54B-BED7-A579FE66D622}">
      <dsp:nvSpPr>
        <dsp:cNvPr id="0" name=""/>
        <dsp:cNvSpPr/>
      </dsp:nvSpPr>
      <dsp:spPr>
        <a:xfrm>
          <a:off x="4374636" y="3929008"/>
          <a:ext cx="3470869" cy="6390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solidFill>
                <a:srgbClr val="000000"/>
              </a:solidFill>
            </a:rPr>
            <a:t>Balanced approach between pre- and post-award management.</a:t>
          </a:r>
          <a:endParaRPr lang="en-US" sz="1400" b="0" kern="1200" dirty="0"/>
        </a:p>
      </dsp:txBody>
      <dsp:txXfrm>
        <a:off x="4374636" y="3929008"/>
        <a:ext cx="3470869" cy="6390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0.61207</cdr:x>
      <cdr:y>0.70984</cdr:y>
    </cdr:from>
    <cdr:to>
      <cdr:x>0.73498</cdr:x>
      <cdr:y>0.97019</cdr:y>
    </cdr:to>
    <cdr:cxnSp macro="">
      <cdr:nvCxnSpPr>
        <cdr:cNvPr id="7" name="Straight Arrow Connector 6"/>
        <cdr:cNvCxnSpPr/>
      </cdr:nvCxnSpPr>
      <cdr:spPr>
        <a:xfrm xmlns:a="http://schemas.openxmlformats.org/drawingml/2006/main" flipV="1">
          <a:off x="2938313" y="2598073"/>
          <a:ext cx="590042" cy="95290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0.54266</cdr:x>
      <cdr:y>0.34243</cdr:y>
    </cdr:from>
    <cdr:to>
      <cdr:x>0.72732</cdr:x>
      <cdr:y>0.55138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605087" y="1025893"/>
          <a:ext cx="886474" cy="625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dirty="0" smtClean="0"/>
            <a:t>Sal &amp; Fringe</a:t>
          </a:r>
        </a:p>
        <a:p xmlns:a="http://schemas.openxmlformats.org/drawingml/2006/main">
          <a:pPr algn="ctr"/>
          <a:r>
            <a:rPr lang="en-US" dirty="0" smtClean="0"/>
            <a:t>33</a:t>
          </a:r>
          <a:r>
            <a:rPr lang="en-US" sz="1100" dirty="0" smtClean="0"/>
            <a:t>%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0.31808</cdr:x>
      <cdr:y>0.67593</cdr:y>
    </cdr:from>
    <cdr:to>
      <cdr:x>0.50274</cdr:x>
      <cdr:y>0.88488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526955" y="2473975"/>
          <a:ext cx="886479" cy="7647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 smtClean="0"/>
            <a:t>Sub-contracts</a:t>
          </a:r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74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513" y="0"/>
            <a:ext cx="298274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A94852-3978-4237-842B-63041C525707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05" y="4416426"/>
            <a:ext cx="5504204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298274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513" y="8829675"/>
            <a:ext cx="298274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CBA26C-BEAF-4E08-A3F9-B84F739C30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870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173CA6-E41C-45EE-8EBA-AEFF8C288A7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BA26C-BEAF-4E08-A3F9-B84F739C30B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6656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BA26C-BEAF-4E08-A3F9-B84F739C30B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8169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200" dirty="0" smtClean="0"/>
              <a:t>We have a problem: </a:t>
            </a:r>
          </a:p>
          <a:p>
            <a:pPr>
              <a:buNone/>
            </a:pPr>
            <a:r>
              <a:rPr lang="en-US" sz="1200" dirty="0" smtClean="0"/>
              <a:t>Inadequate systems, non-standard business practices, resource shortfalls (pre/post), training </a:t>
            </a:r>
            <a:r>
              <a:rPr lang="en-US" dirty="0" smtClean="0"/>
              <a:t>gaps....</a:t>
            </a:r>
            <a:endParaRPr lang="en-US" sz="1200" dirty="0" smtClean="0"/>
          </a:p>
          <a:p>
            <a:pPr marL="0" indent="0"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BA26C-BEAF-4E08-A3F9-B84F739C30B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200" dirty="0" smtClean="0"/>
              <a:t>We have a problem: </a:t>
            </a:r>
          </a:p>
          <a:p>
            <a:pPr>
              <a:buNone/>
            </a:pPr>
            <a:r>
              <a:rPr lang="en-US" sz="1200" dirty="0" smtClean="0"/>
              <a:t>Inadequate systems, non-standard business practices, resource shortfalls (pre/post), training </a:t>
            </a:r>
            <a:r>
              <a:rPr lang="en-US" dirty="0" smtClean="0"/>
              <a:t>gaps....</a:t>
            </a:r>
            <a:endParaRPr lang="en-US" sz="1200" dirty="0" smtClean="0"/>
          </a:p>
          <a:p>
            <a:pPr marL="0" indent="0"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BA26C-BEAF-4E08-A3F9-B84F739C30B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BA26C-BEAF-4E08-A3F9-B84F739C30B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344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BA26C-BEAF-4E08-A3F9-B84F739C30B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8146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BA26C-BEAF-4E08-A3F9-B84F739C30B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3169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BA26C-BEAF-4E08-A3F9-B84F739C30B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1404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</a:t>
            </a:r>
            <a:r>
              <a:rPr lang="en-US" baseline="0" dirty="0" smtClean="0"/>
              <a:t> RF we’ve been focused on the planning and engagement before the end of the award.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BA26C-BEAF-4E08-A3F9-B84F739C30B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6757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Initial drafts are</a:t>
            </a:r>
            <a:r>
              <a:rPr lang="en-US" baseline="0" dirty="0" smtClean="0"/>
              <a:t> just to begin the conversation between OSP and the department.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 smtClean="0"/>
              <a:t>We</a:t>
            </a:r>
            <a:r>
              <a:rPr lang="en-US" baseline="0" dirty="0" smtClean="0"/>
              <a:t> will accommodate exceptions (for 60 days, for reporting by Day 90) but there will be a clear process for </a:t>
            </a:r>
            <a:r>
              <a:rPr lang="en-US" dirty="0" smtClean="0"/>
              <a:t>exception approvals and escalation to Department/School Leadership.  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 smtClean="0"/>
              <a:t>School leadership is wanting to be better plugged 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BA26C-BEAF-4E08-A3F9-B84F739C30B2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762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BA26C-BEAF-4E08-A3F9-B84F739C30B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964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BA26C-BEAF-4E08-A3F9-B84F739C30B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9050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BA26C-BEAF-4E08-A3F9-B84F739C30B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186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BA26C-BEAF-4E08-A3F9-B84F739C30B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817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1" dirty="0" smtClean="0"/>
              <a:t>“must liquidate all obligations”</a:t>
            </a:r>
            <a:r>
              <a:rPr lang="en-US" sz="1200" dirty="0" smtClean="0"/>
              <a:t>  = </a:t>
            </a:r>
            <a:r>
              <a:rPr lang="en-US" sz="1200" baseline="0" dirty="0" smtClean="0"/>
              <a:t>must draw on LOC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BA26C-BEAF-4E08-A3F9-B84F739C30B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762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BA26C-BEAF-4E08-A3F9-B84F739C30B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211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BA26C-BEAF-4E08-A3F9-B84F739C30B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2119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BA26C-BEAF-4E08-A3F9-B84F739C30B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688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OSP has a total of 15 FTEs for this volume: 10 “Junior” Financial Analysts and </a:t>
            </a:r>
            <a:r>
              <a:rPr lang="en-US" baseline="0" dirty="0" smtClean="0"/>
              <a:t>5 </a:t>
            </a:r>
            <a:r>
              <a:rPr lang="en-US" dirty="0" smtClean="0"/>
              <a:t>Senior </a:t>
            </a:r>
            <a:r>
              <a:rPr lang="en-US" baseline="0" dirty="0" smtClean="0"/>
              <a:t>Financial</a:t>
            </a:r>
            <a:r>
              <a:rPr lang="en-US" dirty="0" smtClean="0"/>
              <a:t> Analysts.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BA26C-BEAF-4E08-A3F9-B84F739C30B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8169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BA26C-BEAF-4E08-A3F9-B84F739C30B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191BB-132A-4F75-959F-497623FBFD0C}" type="datetime1">
              <a:rPr lang="en-US" smtClean="0"/>
              <a:t>3/17/2015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EEECE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EEECE1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E017987-D671-4E5F-B4BF-C98CCBEF17DB}" type="slidenum">
              <a:rPr lang="en-US" smtClean="0">
                <a:solidFill>
                  <a:srgbClr val="900000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900000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745382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C401D-B0A3-451D-A1DB-96A7AB325230}" type="datetime1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7987-D671-4E5F-B4BF-C98CCBEF17DB}" type="slidenum">
              <a:rPr lang="en-US" smtClean="0">
                <a:solidFill>
                  <a:srgbClr val="900000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900000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7581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EEECE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E017987-D671-4E5F-B4BF-C98CCBEF17DB}" type="slidenum">
              <a:rPr lang="en-US" smtClean="0">
                <a:solidFill>
                  <a:srgbClr val="900000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900000">
                  <a:shade val="75000"/>
                </a:srgbClr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8039-E06E-4082-9F82-C42182BE50FB}" type="datetime1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721269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97E70-4D4D-4A6D-8207-7E52C6776C30}" type="datetime1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E017987-D671-4E5F-B4BF-C98CCBEF17DB}" type="slidenum">
              <a:rPr lang="en-US" smtClean="0">
                <a:solidFill>
                  <a:srgbClr val="900000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900000">
                  <a:shade val="75000"/>
                </a:srgb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233496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EAF6B-BD3A-4202-8540-4FC88136ACEF}" type="datetime1">
              <a:rPr lang="en-US" smtClean="0"/>
              <a:t>3/17/2015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EEECE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E017987-D671-4E5F-B4BF-C98CCBEF17DB}" type="slidenum">
              <a:rPr lang="en-US" smtClean="0">
                <a:solidFill>
                  <a:srgbClr val="900000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900000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895152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E8D56B5-8521-4321-ADF7-46045B693051}" type="datetime1">
              <a:rPr lang="en-US" smtClean="0"/>
              <a:t>3/17/2015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7987-D671-4E5F-B4BF-C98CCBEF17DB}" type="slidenum">
              <a:rPr lang="en-US" smtClean="0">
                <a:solidFill>
                  <a:srgbClr val="900000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900000">
                  <a:shade val="75000"/>
                </a:srgb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314602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EEECE1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FBD64-0AA6-4358-A899-964141065960}" type="datetime1">
              <a:rPr lang="en-US" smtClean="0"/>
              <a:t>3/17/2015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EEECE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EEECE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E017987-D671-4E5F-B4BF-C98CCBEF17DB}" type="slidenum">
              <a:rPr lang="en-US" smtClean="0">
                <a:solidFill>
                  <a:srgbClr val="900000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900000">
                  <a:shade val="75000"/>
                </a:srgbClr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544549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1CDC4-DC4C-46EF-9C8B-85F4EB78D7B6}" type="datetime1">
              <a:rPr lang="en-US" smtClean="0"/>
              <a:t>3/17/2015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E017987-D671-4E5F-B4BF-C98CCBEF17DB}" type="slidenum">
              <a:rPr lang="en-US" smtClean="0">
                <a:solidFill>
                  <a:srgbClr val="900000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900000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409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D9D9C-0C4B-4240-A3A7-70633199DE7F}" type="datetime1">
              <a:rPr lang="en-US" smtClean="0"/>
              <a:t>3/17/2015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E017987-D671-4E5F-B4BF-C98CCBEF17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751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EEECE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EEECE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EEECE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E017987-D671-4E5F-B4BF-C98CCBEF17DB}" type="slidenum">
              <a:rPr lang="en-US" smtClean="0">
                <a:solidFill>
                  <a:srgbClr val="900000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900000">
                  <a:shade val="75000"/>
                </a:srgb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FA3D6-ADB7-4BAB-B4C7-EEA47DB8911D}" type="datetime1">
              <a:rPr lang="en-US" smtClean="0"/>
              <a:t>3/17/2015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8946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EEECE1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EEECE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EEECE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E017987-D671-4E5F-B4BF-C98CCBEF17DB}" type="slidenum">
              <a:rPr lang="en-US" smtClean="0">
                <a:solidFill>
                  <a:srgbClr val="900000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900000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E5AE7EC-BCFE-49A2-AF06-BC12EA2FE1BC}" type="datetime1">
              <a:rPr lang="en-US" smtClean="0"/>
              <a:t>3/17/2015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646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D770F20-69A9-4805-9B4A-94591A483CC6}" type="datetime1">
              <a:rPr lang="en-US" smtClean="0"/>
              <a:t>3/17/2015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EEECE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EEECE1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E017987-D671-4E5F-B4BF-C98CCBEF17DB}" type="slidenum">
              <a:rPr lang="en-US" smtClean="0">
                <a:solidFill>
                  <a:srgbClr val="900000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900000">
                  <a:shade val="75000"/>
                </a:srgb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38492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o.gov/products/GAO-12-704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52400" y="2133600"/>
            <a:ext cx="8839200" cy="2971800"/>
          </a:xfrm>
        </p:spPr>
        <p:txBody>
          <a:bodyPr>
            <a:normAutofit fontScale="55000" lnSpcReduction="20000"/>
          </a:bodyPr>
          <a:lstStyle/>
          <a:p>
            <a:endParaRPr lang="en-US" sz="3600" dirty="0" smtClean="0"/>
          </a:p>
          <a:p>
            <a:endParaRPr lang="en-US" sz="3000" dirty="0" smtClean="0"/>
          </a:p>
          <a:p>
            <a:endParaRPr lang="en-US" sz="3000" dirty="0" smtClean="0"/>
          </a:p>
          <a:p>
            <a:r>
              <a:rPr lang="en-US" sz="3000" dirty="0" smtClean="0"/>
              <a:t>University Area</a:t>
            </a:r>
          </a:p>
          <a:p>
            <a:endParaRPr lang="en-US" sz="3000" dirty="0"/>
          </a:p>
          <a:p>
            <a:r>
              <a:rPr lang="en-US" sz="3000" dirty="0" smtClean="0"/>
              <a:t>March 16, 2015</a:t>
            </a:r>
          </a:p>
          <a:p>
            <a:endParaRPr lang="en-US" sz="3000" dirty="0"/>
          </a:p>
          <a:p>
            <a:r>
              <a:rPr lang="en-US" sz="3000" dirty="0" err="1" smtClean="0"/>
              <a:t>sheila</a:t>
            </a:r>
            <a:r>
              <a:rPr lang="en-US" sz="3000" dirty="0" smtClean="0"/>
              <a:t> </a:t>
            </a:r>
            <a:r>
              <a:rPr lang="en-US" sz="3000" dirty="0" err="1" smtClean="0"/>
              <a:t>doyle</a:t>
            </a:r>
            <a:endParaRPr lang="en-US" sz="3000" dirty="0" smtClean="0"/>
          </a:p>
          <a:p>
            <a:r>
              <a:rPr lang="en-US" sz="3000" dirty="0"/>
              <a:t>&amp;</a:t>
            </a:r>
          </a:p>
          <a:p>
            <a:r>
              <a:rPr lang="en-US" sz="3000" dirty="0" smtClean="0"/>
              <a:t>Laura </a:t>
            </a:r>
            <a:r>
              <a:rPr lang="en-US" sz="3000" dirty="0" err="1" smtClean="0"/>
              <a:t>tobin</a:t>
            </a:r>
            <a:r>
              <a:rPr lang="en-US" sz="3000" dirty="0" smtClean="0"/>
              <a:t> Ketchum</a:t>
            </a:r>
          </a:p>
          <a:p>
            <a:r>
              <a:rPr lang="en-US" sz="3000" dirty="0" smtClean="0"/>
              <a:t>OSP, Research finance</a:t>
            </a:r>
            <a:endParaRPr lang="en-US" sz="3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4800" y="5181600"/>
            <a:ext cx="8534400" cy="10668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548640" marR="0" lvl="1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7987-D671-4E5F-B4BF-C98CCBEF17DB}" type="slidenum">
              <a:rPr lang="en-US" smtClean="0">
                <a:solidFill>
                  <a:srgbClr val="900000">
                    <a:shade val="75000"/>
                  </a:srgbClr>
                </a:solidFill>
              </a:rPr>
              <a:pPr/>
              <a:t>1</a:t>
            </a:fld>
            <a:endParaRPr lang="en-US">
              <a:solidFill>
                <a:srgbClr val="900000">
                  <a:shade val="75000"/>
                </a:srgb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Uniform Guidance &amp;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the Grant </a:t>
            </a:r>
            <a:r>
              <a:rPr lang="en-US" sz="4400" dirty="0"/>
              <a:t>Closeout Process</a:t>
            </a:r>
            <a:br>
              <a:rPr lang="en-US" sz="44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28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763000" cy="792162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800" dirty="0" smtClean="0"/>
              <a:t>University FFR Submissions by Month: </a:t>
            </a:r>
            <a:br>
              <a:rPr lang="en-US" sz="2800" dirty="0" smtClean="0"/>
            </a:br>
            <a:r>
              <a:rPr lang="en-US" sz="2800" dirty="0" smtClean="0"/>
              <a:t>Calendar Year 2014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7987-D671-4E5F-B4BF-C98CCBEF17DB}" type="slidenum">
              <a:rPr lang="en-US" smtClean="0">
                <a:solidFill>
                  <a:srgbClr val="900000">
                    <a:shade val="75000"/>
                  </a:srgbClr>
                </a:solidFill>
              </a:rPr>
              <a:pPr/>
              <a:t>10</a:t>
            </a:fld>
            <a:endParaRPr lang="en-US">
              <a:solidFill>
                <a:srgbClr val="900000">
                  <a:shade val="75000"/>
                </a:srgbClr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5319843"/>
              </p:ext>
            </p:extLst>
          </p:nvPr>
        </p:nvGraphicFramePr>
        <p:xfrm>
          <a:off x="457200" y="1295400"/>
          <a:ext cx="58674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6477000" y="3200399"/>
            <a:ext cx="25146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60% on time, </a:t>
            </a:r>
            <a:r>
              <a:rPr lang="en-US" sz="2000" b="1" dirty="0" smtClean="0"/>
              <a:t>40% late</a:t>
            </a:r>
            <a:endParaRPr lang="en-US" sz="2000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CY2015 target: 100%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We risk write-offs for any late FFRs / draws</a:t>
            </a:r>
            <a:endParaRPr lang="en-US" sz="20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477000" y="1447800"/>
          <a:ext cx="2438400" cy="838200"/>
        </p:xfrm>
        <a:graphic>
          <a:graphicData uri="http://schemas.openxmlformats.org/drawingml/2006/table">
            <a:tbl>
              <a:tblPr/>
              <a:tblGrid>
                <a:gridCol w="583987"/>
                <a:gridCol w="614723"/>
                <a:gridCol w="706290"/>
                <a:gridCol w="533400"/>
              </a:tblGrid>
              <a:tr h="20955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Total 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Last 12 Months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On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Time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%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Late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5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Total 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FFRs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9997370"/>
              </p:ext>
            </p:extLst>
          </p:nvPr>
        </p:nvGraphicFramePr>
        <p:xfrm>
          <a:off x="76200" y="5715000"/>
          <a:ext cx="6248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3775"/>
                <a:gridCol w="1263306"/>
                <a:gridCol w="1388533"/>
                <a:gridCol w="1388533"/>
                <a:gridCol w="123425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Quarterly  % </a:t>
                      </a:r>
                      <a:r>
                        <a:rPr lang="en-US" sz="1200" baseline="0" dirty="0" smtClean="0"/>
                        <a:t>on  Time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69%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779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8013124"/>
              </p:ext>
            </p:extLst>
          </p:nvPr>
        </p:nvGraphicFramePr>
        <p:xfrm>
          <a:off x="4240432" y="2627644"/>
          <a:ext cx="4800600" cy="3660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762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FY14 Expenditure activity after award end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7987-D671-4E5F-B4BF-C98CCBEF17DB}" type="slidenum">
              <a:rPr lang="en-US" smtClean="0">
                <a:solidFill>
                  <a:srgbClr val="900000">
                    <a:shade val="75000"/>
                  </a:srgbClr>
                </a:solidFill>
              </a:rPr>
              <a:pPr/>
              <a:t>11</a:t>
            </a:fld>
            <a:endParaRPr lang="en-US">
              <a:solidFill>
                <a:srgbClr val="900000">
                  <a:shade val="75000"/>
                </a:srgb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4800" y="12954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5159897"/>
              </p:ext>
            </p:extLst>
          </p:nvPr>
        </p:nvGraphicFramePr>
        <p:xfrm>
          <a:off x="304798" y="1426388"/>
          <a:ext cx="4533900" cy="1693545"/>
        </p:xfrm>
        <a:graphic>
          <a:graphicData uri="http://schemas.openxmlformats.org/drawingml/2006/table">
            <a:tbl>
              <a:tblPr/>
              <a:tblGrid>
                <a:gridCol w="1133475"/>
                <a:gridCol w="1133475"/>
                <a:gridCol w="1162052"/>
                <a:gridCol w="1104898"/>
              </a:tblGrid>
              <a:tr h="3429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FY14 Transactions After End Date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Fed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Awards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765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between 60 and 90 days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after 90 days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667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expenses added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expenses removed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expenses added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expenses removed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</a:t>
                      </a:r>
                      <a:r>
                        <a:rPr lang="en-US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7,353,873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       </a:t>
                      </a:r>
                      <a:r>
                        <a:rPr lang="en-US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(6,370,568)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      </a:t>
                      </a:r>
                      <a:r>
                        <a:rPr lang="en-US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3,022,018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 (</a:t>
                      </a:r>
                      <a:r>
                        <a:rPr lang="en-US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2,975,288)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419600" y="247141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Expenses  ($000) posted after 90 days. </a:t>
            </a:r>
          </a:p>
          <a:p>
            <a:pPr algn="ctr"/>
            <a:r>
              <a:rPr lang="en-US" sz="1400" b="1" dirty="0" smtClean="0"/>
              <a:t>Total: $3Million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" y="3978235"/>
            <a:ext cx="2971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Sponsors will cut off the draw at 90-120 days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Data will help </a:t>
            </a:r>
            <a:r>
              <a:rPr lang="en-US" sz="1400" dirty="0"/>
              <a:t>W</a:t>
            </a:r>
            <a:r>
              <a:rPr lang="en-US" sz="1400" dirty="0" smtClean="0"/>
              <a:t>orking </a:t>
            </a:r>
            <a:r>
              <a:rPr lang="en-US" sz="1400" dirty="0"/>
              <a:t>G</a:t>
            </a:r>
            <a:r>
              <a:rPr lang="en-US" sz="1400" dirty="0" smtClean="0"/>
              <a:t>roup prioritize and key-in on particular areas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Combination of critical system improvements and operations improvements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0" y="6098144"/>
            <a:ext cx="2447925" cy="2616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Subs, supplies, Prof </a:t>
            </a:r>
            <a:r>
              <a:rPr lang="en-US" sz="1100" dirty="0" err="1" smtClean="0"/>
              <a:t>Svcs</a:t>
            </a:r>
            <a:r>
              <a:rPr lang="en-US" sz="1100" dirty="0" smtClean="0"/>
              <a:t> = 39% </a:t>
            </a:r>
            <a:endParaRPr lang="en-US" sz="11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5435571" y="5306198"/>
            <a:ext cx="990600" cy="7919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471987" y="6477000"/>
            <a:ext cx="419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* Excluding F&amp;A = $2.4M</a:t>
            </a:r>
            <a:endParaRPr lang="en-US" sz="1100" dirty="0"/>
          </a:p>
        </p:txBody>
      </p:sp>
      <p:sp>
        <p:nvSpPr>
          <p:cNvPr id="15" name="TextBox 1"/>
          <p:cNvSpPr txBox="1"/>
          <p:nvPr/>
        </p:nvSpPr>
        <p:spPr>
          <a:xfrm>
            <a:off x="4374356" y="4876801"/>
            <a:ext cx="928687" cy="5333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Supplies, Prof </a:t>
            </a:r>
            <a:r>
              <a:rPr lang="en-US" dirty="0" err="1" smtClean="0"/>
              <a:t>Svcs</a:t>
            </a:r>
            <a:endParaRPr lang="en-US" sz="1100" dirty="0"/>
          </a:p>
        </p:txBody>
      </p:sp>
      <p:sp>
        <p:nvSpPr>
          <p:cNvPr id="17" name="TextBox 1"/>
          <p:cNvSpPr txBox="1"/>
          <p:nvPr/>
        </p:nvSpPr>
        <p:spPr>
          <a:xfrm>
            <a:off x="4602956" y="4191000"/>
            <a:ext cx="928687" cy="5333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/>
              <a:t>Tuit</a:t>
            </a:r>
            <a:r>
              <a:rPr lang="en-US" dirty="0" smtClean="0"/>
              <a:t> &amp; Stipend</a:t>
            </a:r>
            <a:endParaRPr lang="en-US" sz="1100" dirty="0"/>
          </a:p>
        </p:txBody>
      </p:sp>
      <p:sp>
        <p:nvSpPr>
          <p:cNvPr id="19" name="TextBox 1"/>
          <p:cNvSpPr txBox="1"/>
          <p:nvPr/>
        </p:nvSpPr>
        <p:spPr>
          <a:xfrm>
            <a:off x="4838700" y="2819408"/>
            <a:ext cx="928687" cy="5333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Lab </a:t>
            </a:r>
            <a:r>
              <a:rPr lang="en-US" dirty="0" err="1" smtClean="0"/>
              <a:t>Svcs</a:t>
            </a:r>
            <a:endParaRPr lang="en-US" sz="1100" dirty="0"/>
          </a:p>
        </p:txBody>
      </p:sp>
      <p:sp>
        <p:nvSpPr>
          <p:cNvPr id="20" name="TextBox 1"/>
          <p:cNvSpPr txBox="1"/>
          <p:nvPr/>
        </p:nvSpPr>
        <p:spPr>
          <a:xfrm>
            <a:off x="5922004" y="3366482"/>
            <a:ext cx="928687" cy="32433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Other</a:t>
            </a:r>
            <a:endParaRPr lang="en-US" sz="11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429000" y="3200400"/>
            <a:ext cx="1409699" cy="49041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430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534400" cy="75895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100" b="1" dirty="0" smtClean="0"/>
              <a:t>Discussion: </a:t>
            </a:r>
            <a:r>
              <a:rPr lang="en-US" sz="3100" dirty="0" smtClean="0"/>
              <a:t>What is “closeout” and what are the “closeout” steps?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527048"/>
            <a:ext cx="8503920" cy="4797552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Closeout – a 90 day process to report, settle (cash) and close.</a:t>
            </a:r>
          </a:p>
          <a:p>
            <a:endParaRPr lang="en-US" sz="2400" dirty="0" smtClean="0"/>
          </a:p>
          <a:p>
            <a:r>
              <a:rPr lang="en-US" sz="2400" dirty="0" smtClean="0"/>
              <a:t>Steps</a:t>
            </a:r>
            <a:endParaRPr lang="en-US" sz="2400" dirty="0"/>
          </a:p>
          <a:p>
            <a:pPr lvl="1"/>
            <a:r>
              <a:rPr lang="en-US" sz="1900" dirty="0" smtClean="0"/>
              <a:t>Prepare</a:t>
            </a:r>
          </a:p>
          <a:p>
            <a:pPr lvl="1"/>
            <a:r>
              <a:rPr lang="en-US" sz="1900" dirty="0" smtClean="0"/>
              <a:t>Review &amp; Reconcile</a:t>
            </a:r>
          </a:p>
          <a:p>
            <a:pPr lvl="1"/>
            <a:r>
              <a:rPr lang="en-US" sz="1900" dirty="0" smtClean="0"/>
              <a:t>Analyze</a:t>
            </a:r>
          </a:p>
          <a:p>
            <a:pPr lvl="1"/>
            <a:r>
              <a:rPr lang="en-US" sz="1900" dirty="0" smtClean="0"/>
              <a:t>Communicate</a:t>
            </a:r>
          </a:p>
          <a:p>
            <a:pPr lvl="1"/>
            <a:r>
              <a:rPr lang="en-US" sz="1900" dirty="0" smtClean="0"/>
              <a:t>Prepare to finalize, close</a:t>
            </a:r>
            <a:endParaRPr lang="en-US" sz="1900" dirty="0"/>
          </a:p>
          <a:p>
            <a:pPr marL="0" indent="0">
              <a:buNone/>
            </a:pPr>
            <a:endParaRPr lang="en-US" sz="2400" u="sng" dirty="0" smtClean="0"/>
          </a:p>
          <a:p>
            <a:pPr marL="0" indent="0">
              <a:buNone/>
            </a:pPr>
            <a:endParaRPr lang="en-US" sz="2400" u="sng" dirty="0" smtClean="0"/>
          </a:p>
          <a:p>
            <a:pPr marL="0" indent="0">
              <a:buNone/>
            </a:pPr>
            <a:r>
              <a:rPr lang="en-US" sz="2400" dirty="0" smtClean="0"/>
              <a:t>						Facilitators:</a:t>
            </a:r>
          </a:p>
          <a:p>
            <a:pPr marL="5884863" indent="-273050"/>
            <a:r>
              <a:rPr lang="en-US" sz="2400" dirty="0" smtClean="0"/>
              <a:t>Sheila Doyle, OSP</a:t>
            </a:r>
          </a:p>
          <a:p>
            <a:pPr marL="5884863" indent="-273050"/>
            <a:r>
              <a:rPr lang="en-US" sz="2400" dirty="0" smtClean="0"/>
              <a:t>Laura Ketchum, OSP</a:t>
            </a:r>
          </a:p>
          <a:p>
            <a:pPr>
              <a:buNone/>
            </a:pPr>
            <a:endParaRPr lang="en-US" sz="2800" u="sn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7987-D671-4E5F-B4BF-C98CCBEF17DB}" type="slidenum">
              <a:rPr lang="en-US" smtClean="0">
                <a:solidFill>
                  <a:srgbClr val="900000">
                    <a:shade val="75000"/>
                  </a:srgbClr>
                </a:solidFill>
              </a:rPr>
              <a:pPr/>
              <a:t>12</a:t>
            </a:fld>
            <a:endParaRPr lang="en-US">
              <a:solidFill>
                <a:srgbClr val="900000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61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534400" cy="75895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100" b="1" dirty="0" smtClean="0"/>
              <a:t>Discussion: </a:t>
            </a:r>
            <a:r>
              <a:rPr lang="en-US" sz="3100" dirty="0" smtClean="0"/>
              <a:t>what drives late reconciliation and reporting? 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527048"/>
            <a:ext cx="8503920" cy="4797552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endParaRPr lang="en-US" sz="2800" dirty="0" smtClean="0"/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800" dirty="0" smtClean="0"/>
              <a:t>What </a:t>
            </a:r>
            <a:r>
              <a:rPr lang="en-US" sz="2800" dirty="0"/>
              <a:t>are </a:t>
            </a:r>
            <a:r>
              <a:rPr lang="en-US" sz="2800" dirty="0" smtClean="0"/>
              <a:t>some of the </a:t>
            </a:r>
            <a:r>
              <a:rPr lang="en-US" sz="2800" dirty="0"/>
              <a:t>pain points and </a:t>
            </a:r>
            <a:r>
              <a:rPr lang="en-US" sz="2800" dirty="0" smtClean="0"/>
              <a:t>“work-</a:t>
            </a:r>
            <a:r>
              <a:rPr lang="en-US" sz="2800" dirty="0" err="1" smtClean="0"/>
              <a:t>arounds</a:t>
            </a:r>
            <a:r>
              <a:rPr lang="en-US" sz="2800" dirty="0" smtClean="0"/>
              <a:t>” that departments </a:t>
            </a:r>
            <a:r>
              <a:rPr lang="en-US" sz="2800" dirty="0"/>
              <a:t>currently </a:t>
            </a:r>
            <a:r>
              <a:rPr lang="en-US" sz="2800" dirty="0" smtClean="0"/>
              <a:t>experience/use to be sure they manage awards effectively, recover all money spent, report accurately and fulfill all sponsor requirements?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800" dirty="0" smtClean="0"/>
              <a:t>What are some ongoing gaps or challenges?</a:t>
            </a:r>
          </a:p>
          <a:p>
            <a:pPr marL="0" indent="0">
              <a:buNone/>
            </a:pPr>
            <a:r>
              <a:rPr lang="en-US" sz="2800" dirty="0" smtClean="0"/>
              <a:t>						Facilitators</a:t>
            </a:r>
            <a:r>
              <a:rPr lang="en-US" sz="2800" dirty="0"/>
              <a:t>: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endParaRPr lang="en-US" sz="2800" dirty="0" smtClean="0"/>
          </a:p>
          <a:p>
            <a:pPr>
              <a:buFont typeface="Wingdings" pitchFamily="2" charset="2"/>
              <a:buChar char="Ø"/>
            </a:pPr>
            <a:endParaRPr lang="en-US" sz="2400" u="sng" dirty="0" smtClean="0"/>
          </a:p>
          <a:p>
            <a:pPr algn="r"/>
            <a:endParaRPr lang="en-US" sz="2400" dirty="0" smtClean="0"/>
          </a:p>
          <a:p>
            <a:pPr>
              <a:buNone/>
            </a:pPr>
            <a:endParaRPr lang="en-US" sz="2800" u="sn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7987-D671-4E5F-B4BF-C98CCBEF17DB}" type="slidenum">
              <a:rPr lang="en-US" smtClean="0">
                <a:solidFill>
                  <a:srgbClr val="900000">
                    <a:shade val="75000"/>
                  </a:srgbClr>
                </a:solidFill>
              </a:rPr>
              <a:pPr/>
              <a:t>13</a:t>
            </a:fld>
            <a:endParaRPr lang="en-US">
              <a:solidFill>
                <a:srgbClr val="900000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38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9144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/>
              <a:t>The final 30 days of the reporting period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527048"/>
            <a:ext cx="7165848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 the interest of transparency ….here is what OSP does in final 30 days</a:t>
            </a:r>
            <a:r>
              <a:rPr lang="en-US" dirty="0"/>
              <a:t> </a:t>
            </a:r>
            <a:r>
              <a:rPr lang="en-US" dirty="0" smtClean="0"/>
              <a:t>(Current State)</a:t>
            </a:r>
          </a:p>
          <a:p>
            <a:pPr lvl="1"/>
            <a:r>
              <a:rPr lang="en-US" dirty="0" smtClean="0"/>
              <a:t>OSP Sends Drafts (Day 60-75)</a:t>
            </a:r>
          </a:p>
          <a:p>
            <a:pPr lvl="1"/>
            <a:r>
              <a:rPr lang="en-US" dirty="0" smtClean="0"/>
              <a:t>Department confirms final figure</a:t>
            </a:r>
          </a:p>
          <a:p>
            <a:pPr lvl="1"/>
            <a:r>
              <a:rPr lang="en-US" dirty="0" smtClean="0"/>
              <a:t>OSP Reviews for compliance; OSP and </a:t>
            </a:r>
            <a:r>
              <a:rPr lang="en-US" dirty="0" err="1" smtClean="0"/>
              <a:t>Dept</a:t>
            </a:r>
            <a:r>
              <a:rPr lang="en-US" dirty="0" smtClean="0"/>
              <a:t> process final adjustments</a:t>
            </a:r>
          </a:p>
          <a:p>
            <a:pPr lvl="1"/>
            <a:r>
              <a:rPr lang="en-US" dirty="0" smtClean="0"/>
              <a:t>OSP sends for signoff </a:t>
            </a:r>
          </a:p>
          <a:p>
            <a:pPr lvl="1"/>
            <a:r>
              <a:rPr lang="en-US" dirty="0" smtClean="0"/>
              <a:t>OSP Submits</a:t>
            </a:r>
          </a:p>
          <a:p>
            <a:r>
              <a:rPr lang="en-US" dirty="0" smtClean="0"/>
              <a:t>Suggestion: submit FFRs 10 business days before the due date to allow time for issue resolution and draw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7987-D671-4E5F-B4BF-C98CCBEF17DB}" type="slidenum">
              <a:rPr lang="en-US" smtClean="0">
                <a:solidFill>
                  <a:srgbClr val="900000">
                    <a:shade val="75000"/>
                  </a:srgbClr>
                </a:solidFill>
              </a:rPr>
              <a:pPr/>
              <a:t>14</a:t>
            </a:fld>
            <a:endParaRPr lang="en-US">
              <a:solidFill>
                <a:srgbClr val="900000">
                  <a:shade val="75000"/>
                </a:srgbClr>
              </a:solidFill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7620000" y="2879834"/>
            <a:ext cx="304800" cy="62536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>
            <a:off x="7620000" y="3657600"/>
            <a:ext cx="304800" cy="1447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924800" y="2813408"/>
            <a:ext cx="99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Bulk of time spent here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7924800" y="3767515"/>
            <a:ext cx="9906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Need more time for problem-solving before draw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7884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455152" cy="9144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/>
              <a:t>Current Sponsored Financial </a:t>
            </a:r>
            <a:r>
              <a:rPr lang="en-US" sz="2400" b="1" dirty="0"/>
              <a:t>Reporting </a:t>
            </a:r>
            <a:r>
              <a:rPr lang="en-US" sz="2400" b="1" dirty="0" smtClean="0"/>
              <a:t>Policy</a:t>
            </a: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1600" b="1" dirty="0" smtClean="0"/>
              <a:t>(http</a:t>
            </a:r>
            <a:r>
              <a:rPr lang="en-US" sz="1600" b="1" dirty="0"/>
              <a:t>://osp.fad.harvard.edu/content/financial-reporting) </a:t>
            </a:r>
            <a:endParaRPr lang="en-US" sz="1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371600"/>
            <a:ext cx="8153400" cy="35052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5500" b="1" dirty="0" smtClean="0">
                <a:cs typeface="Comic Sans MS"/>
              </a:rPr>
              <a:t>Current policy </a:t>
            </a:r>
            <a:endParaRPr lang="en-US" sz="5600" b="1" dirty="0">
              <a:cs typeface="Comic Sans MS"/>
            </a:endParaRPr>
          </a:p>
          <a:p>
            <a:pPr marL="0" indent="0">
              <a:buNone/>
            </a:pPr>
            <a:r>
              <a:rPr lang="en-US" sz="5600" b="1" dirty="0" smtClean="0"/>
              <a:t>“</a:t>
            </a:r>
            <a:r>
              <a:rPr lang="en-US" sz="5600" dirty="0"/>
              <a:t>The </a:t>
            </a:r>
            <a:r>
              <a:rPr lang="en-US" sz="5600" dirty="0" smtClean="0"/>
              <a:t>Federal Financial Report </a:t>
            </a:r>
            <a:r>
              <a:rPr lang="en-US" sz="5600" dirty="0"/>
              <a:t>preparation process requires the department to complete account reconciliation and ensure all appropriate charges are posted to the G/L within the first 60 days of the 90-day reporting period</a:t>
            </a:r>
            <a:r>
              <a:rPr lang="en-US" sz="5600" dirty="0" smtClean="0"/>
              <a:t>”</a:t>
            </a:r>
            <a:endParaRPr lang="en-US" sz="2900" b="1" u="sng" dirty="0" smtClean="0"/>
          </a:p>
          <a:p>
            <a:pPr marL="0" lvl="0" indent="0">
              <a:buNone/>
            </a:pPr>
            <a:endParaRPr lang="en-US" sz="3800" b="1" u="sng" dirty="0" smtClean="0">
              <a:cs typeface="Comic Sans MS"/>
            </a:endParaRPr>
          </a:p>
          <a:p>
            <a:pPr marL="0" lvl="0" indent="0">
              <a:buNone/>
            </a:pPr>
            <a:endParaRPr lang="en-US" sz="3800" b="1" u="sng" dirty="0" smtClean="0">
              <a:cs typeface="Comic Sans MS"/>
            </a:endParaRPr>
          </a:p>
          <a:p>
            <a:pPr marL="0" lvl="0" indent="0">
              <a:buNone/>
            </a:pPr>
            <a:r>
              <a:rPr lang="en-US" sz="5500" b="1" dirty="0" smtClean="0">
                <a:cs typeface="Comic Sans MS"/>
              </a:rPr>
              <a:t>What </a:t>
            </a:r>
            <a:r>
              <a:rPr lang="en-US" sz="5500" b="1" dirty="0">
                <a:cs typeface="Comic Sans MS"/>
              </a:rPr>
              <a:t>is new</a:t>
            </a:r>
            <a:r>
              <a:rPr lang="en-US" sz="5500" b="1" dirty="0" smtClean="0">
                <a:cs typeface="Comic Sans MS"/>
              </a:rPr>
              <a:t>? 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n-US" sz="5600" dirty="0" smtClean="0"/>
              <a:t>Agencies enforcing the 90  (120) day deadline.  </a:t>
            </a:r>
          </a:p>
          <a:p>
            <a:pPr marL="0" lvl="0" indent="0">
              <a:buNone/>
            </a:pPr>
            <a:endParaRPr lang="en-US" sz="5600" b="1" u="sng" dirty="0" smtClean="0"/>
          </a:p>
          <a:p>
            <a:pPr marL="0" lvl="0" indent="0">
              <a:buNone/>
            </a:pPr>
            <a:endParaRPr lang="en-US" sz="5600" b="1" u="sng" dirty="0"/>
          </a:p>
          <a:p>
            <a:pPr marL="0" lvl="0" indent="0">
              <a:buNone/>
            </a:pPr>
            <a:endParaRPr lang="en-US" b="1" u="sng" dirty="0" smtClean="0"/>
          </a:p>
          <a:p>
            <a:pPr marL="0" indent="0">
              <a:buNone/>
            </a:pPr>
            <a:r>
              <a:rPr lang="en-US" sz="5500" b="1" dirty="0" smtClean="0">
                <a:cs typeface="Comic Sans MS"/>
              </a:rPr>
              <a:t>Why? </a:t>
            </a:r>
            <a:endParaRPr lang="en-US" sz="4900" dirty="0" smtClean="0"/>
          </a:p>
          <a:p>
            <a:pPr lvl="0">
              <a:buFont typeface="Wingdings" panose="05000000000000000000" pitchFamily="2" charset="2"/>
              <a:buChar char="v"/>
            </a:pPr>
            <a:r>
              <a:rPr lang="en-US" sz="5400" dirty="0" smtClean="0"/>
              <a:t>GAO report =&gt; Uniform Guidance from OMB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n-US" sz="5400" dirty="0" smtClean="0"/>
              <a:t>Federal </a:t>
            </a:r>
            <a:r>
              <a:rPr lang="en-US" sz="5400" dirty="0"/>
              <a:t>agencies will de-obligate funds in the letter of credit payment system after day </a:t>
            </a:r>
            <a:r>
              <a:rPr lang="en-US" sz="5400" dirty="0" smtClean="0"/>
              <a:t>90 (120).  They want </a:t>
            </a:r>
            <a:r>
              <a:rPr lang="en-US" sz="5400" dirty="0" err="1" smtClean="0"/>
              <a:t>usto</a:t>
            </a:r>
            <a:r>
              <a:rPr lang="en-US" sz="5400" dirty="0" smtClean="0"/>
              <a:t> fully liquidate!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n-US" sz="5400" dirty="0" smtClean="0"/>
              <a:t>Promotes </a:t>
            </a:r>
            <a:r>
              <a:rPr lang="en-US" sz="5400" dirty="0"/>
              <a:t>proper stewardship of </a:t>
            </a:r>
            <a:r>
              <a:rPr lang="en-US" sz="5400" dirty="0" smtClean="0"/>
              <a:t>Agency funds, Harvard funds.</a:t>
            </a:r>
            <a:r>
              <a:rPr lang="en-US" sz="4300" dirty="0" smtClean="0"/>
              <a:t> </a:t>
            </a:r>
          </a:p>
          <a:p>
            <a:pPr lvl="0">
              <a:buFont typeface="Wingdings" panose="05000000000000000000" pitchFamily="2" charset="2"/>
              <a:buChar char="v"/>
            </a:pPr>
            <a:endParaRPr lang="en-US" sz="4300" dirty="0" smtClean="0"/>
          </a:p>
          <a:p>
            <a:pPr marL="0" lvl="0" indent="0">
              <a:buNone/>
            </a:pPr>
            <a:endParaRPr lang="en-US" sz="5600" b="1" dirty="0" smtClean="0"/>
          </a:p>
          <a:p>
            <a:pPr lvl="1">
              <a:buFont typeface="Wingdings" panose="05000000000000000000" pitchFamily="2" charset="2"/>
              <a:buChar char="v"/>
            </a:pPr>
            <a:endParaRPr lang="en-US" sz="5200" dirty="0"/>
          </a:p>
          <a:p>
            <a:pPr lvl="0">
              <a:buFont typeface="Wingdings" panose="05000000000000000000" pitchFamily="2" charset="2"/>
              <a:buChar char="v"/>
            </a:pPr>
            <a:endParaRPr lang="en-US" sz="4300" dirty="0"/>
          </a:p>
          <a:p>
            <a:pPr lvl="0">
              <a:buFont typeface="Wingdings" panose="05000000000000000000" pitchFamily="2" charset="2"/>
              <a:buChar char="v"/>
            </a:pPr>
            <a:endParaRPr lang="en-US" sz="4300" dirty="0"/>
          </a:p>
          <a:p>
            <a:pPr marL="0" lv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lvl="0">
              <a:buFont typeface="Wingdings" panose="05000000000000000000" pitchFamily="2" charset="2"/>
              <a:buChar char="v"/>
            </a:pPr>
            <a:endParaRPr lang="en-US" sz="4300" dirty="0"/>
          </a:p>
          <a:p>
            <a:pPr marL="0" lv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7987-D671-4E5F-B4BF-C98CCBEF17DB}" type="slidenum">
              <a:rPr lang="en-US" smtClean="0">
                <a:solidFill>
                  <a:srgbClr val="900000">
                    <a:shade val="75000"/>
                  </a:srgbClr>
                </a:solidFill>
              </a:rPr>
              <a:pPr/>
              <a:t>15</a:t>
            </a:fld>
            <a:endParaRPr lang="en-US">
              <a:solidFill>
                <a:srgbClr val="900000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19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976" y="457200"/>
            <a:ext cx="8534400" cy="609600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/>
              <a:t>Concerns with current </a:t>
            </a:r>
            <a:r>
              <a:rPr lang="en-US" sz="2800" b="1" dirty="0" smtClean="0"/>
              <a:t>sponsored financial reporting policy</a:t>
            </a:r>
            <a:endParaRPr lang="en-US" sz="2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7987-D671-4E5F-B4BF-C98CCBEF17DB}" type="slidenum">
              <a:rPr lang="en-US" smtClean="0">
                <a:solidFill>
                  <a:srgbClr val="900000">
                    <a:shade val="75000"/>
                  </a:srgbClr>
                </a:solidFill>
              </a:rPr>
              <a:pPr/>
              <a:t>16</a:t>
            </a:fld>
            <a:endParaRPr lang="en-US">
              <a:solidFill>
                <a:srgbClr val="900000">
                  <a:shade val="75000"/>
                </a:srgb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6700" y="1752600"/>
            <a:ext cx="8763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Not implemented / enforced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No process to manage exceptions and requests for deadline extension (must be rare!)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Needs to consider systems challenges / limitations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Consider 90 / 120 day draw cutoff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Consider FRAP processes</a:t>
            </a:r>
            <a:endParaRPr lang="en-US" sz="2400" dirty="0">
              <a:solidFill>
                <a:srgbClr val="000000"/>
              </a:solidFill>
            </a:endParaRPr>
          </a:p>
          <a:p>
            <a:pPr marL="285750" indent="-285750"/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endParaRPr lang="en-US" sz="2400" b="1" dirty="0">
              <a:solidFill>
                <a:srgbClr val="000000"/>
              </a:solidFill>
            </a:endParaRPr>
          </a:p>
          <a:p>
            <a:pPr marL="285750" indent="-285750"/>
            <a:endParaRPr lang="en-US" sz="2400" dirty="0">
              <a:solidFill>
                <a:srgbClr val="000000"/>
              </a:solidFill>
            </a:endParaRPr>
          </a:p>
          <a:p>
            <a:endParaRPr lang="en-US" sz="2400" dirty="0" smtClean="0">
              <a:solidFill>
                <a:srgbClr val="000000"/>
              </a:solidFill>
            </a:endParaRPr>
          </a:p>
          <a:p>
            <a:endParaRPr lang="en-US" sz="2400" dirty="0" smtClean="0">
              <a:solidFill>
                <a:srgbClr val="000000"/>
              </a:solidFill>
            </a:endParaRPr>
          </a:p>
          <a:p>
            <a:pPr lvl="1"/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500" y="4532114"/>
            <a:ext cx="8153400" cy="138499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000000"/>
                </a:solidFill>
              </a:rPr>
              <a:t>Sponsors decide whether or not to accept financial report revisions or reimburse award expenditures after day 90. </a:t>
            </a:r>
          </a:p>
          <a:p>
            <a:pPr algn="ctr"/>
            <a:r>
              <a:rPr lang="en-US" sz="1400" i="1" dirty="0" smtClean="0">
                <a:solidFill>
                  <a:srgbClr val="000000"/>
                </a:solidFill>
              </a:rPr>
              <a:t>We will do everything we can to make the case to revise and to collect if the case is strong/supportable.</a:t>
            </a:r>
          </a:p>
          <a:p>
            <a:pPr algn="ctr"/>
            <a:r>
              <a:rPr lang="en-US" sz="1400" b="1" i="1" dirty="0">
                <a:solidFill>
                  <a:srgbClr val="000000"/>
                </a:solidFill>
              </a:rPr>
              <a:t>Risk ultimately resides with department where grant was managed. </a:t>
            </a:r>
          </a:p>
          <a:p>
            <a:pPr algn="ctr"/>
            <a:endParaRPr lang="en-US" sz="1400" i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30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Working Group Goals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Identify best practices for grant management</a:t>
            </a:r>
          </a:p>
          <a:p>
            <a:pPr lvl="1"/>
            <a:r>
              <a:rPr lang="en-US" dirty="0" smtClean="0"/>
              <a:t>What approaches have been used successfully to improve timeliness and accuracy?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 smtClean="0"/>
          </a:p>
          <a:p>
            <a:r>
              <a:rPr lang="en-US" dirty="0" smtClean="0"/>
              <a:t>Work with Central partners to improve efficiency and working relationships</a:t>
            </a:r>
          </a:p>
          <a:p>
            <a:endParaRPr lang="en-US" dirty="0" smtClean="0"/>
          </a:p>
          <a:p>
            <a:r>
              <a:rPr lang="en-US" dirty="0" smtClean="0"/>
              <a:t>Work-stream groups around known problem areas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Map out and enhance financial reporting &amp; closeout process between OSP and departments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7987-D671-4E5F-B4BF-C98CCBEF17DB}" type="slidenum">
              <a:rPr lang="en-US" smtClean="0">
                <a:solidFill>
                  <a:srgbClr val="900000">
                    <a:shade val="75000"/>
                  </a:srgbClr>
                </a:solidFill>
              </a:rPr>
              <a:pPr/>
              <a:t>17</a:t>
            </a:fld>
            <a:endParaRPr lang="en-US">
              <a:solidFill>
                <a:srgbClr val="900000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99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152400" y="1612345"/>
            <a:ext cx="6934200" cy="914400"/>
          </a:xfrm>
          <a:prstGeom prst="rightArrow">
            <a:avLst/>
          </a:prstGeom>
          <a:solidFill>
            <a:srgbClr val="A6E4AC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7662" y="797495"/>
            <a:ext cx="23622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Arial" pitchFamily="34" charset="0"/>
                <a:cs typeface="Arial" pitchFamily="34" charset="0"/>
              </a:rPr>
              <a:t>3 months before award end date</a:t>
            </a:r>
          </a:p>
          <a:p>
            <a:endParaRPr lang="en-US" sz="900" b="1" i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900" b="1" i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28600" y="1752600"/>
            <a:ext cx="304800" cy="304800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8" idx="0"/>
          </p:cNvCxnSpPr>
          <p:nvPr/>
        </p:nvCxnSpPr>
        <p:spPr>
          <a:xfrm flipV="1">
            <a:off x="381000" y="381000"/>
            <a:ext cx="0" cy="1371600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2514600" y="1752600"/>
            <a:ext cx="304800" cy="304800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12" idx="0"/>
          </p:cNvCxnSpPr>
          <p:nvPr/>
        </p:nvCxnSpPr>
        <p:spPr>
          <a:xfrm flipV="1">
            <a:off x="2667000" y="381000"/>
            <a:ext cx="0" cy="1371600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628900" y="1073736"/>
            <a:ext cx="24765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Arial" pitchFamily="34" charset="0"/>
                <a:cs typeface="Arial" pitchFamily="34" charset="0"/>
              </a:rPr>
              <a:t>2 months before award end date</a:t>
            </a:r>
          </a:p>
          <a:p>
            <a:endParaRPr lang="en-US" sz="900" b="1" i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900" b="1" i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800600" y="1752600"/>
            <a:ext cx="304800" cy="304800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stCxn id="15" idx="0"/>
          </p:cNvCxnSpPr>
          <p:nvPr/>
        </p:nvCxnSpPr>
        <p:spPr>
          <a:xfrm flipV="1">
            <a:off x="4953000" y="381000"/>
            <a:ext cx="0" cy="1371600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886325" y="1336103"/>
            <a:ext cx="4191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Arial" pitchFamily="34" charset="0"/>
                <a:cs typeface="Arial" pitchFamily="34" charset="0"/>
              </a:rPr>
              <a:t>1 month before award end date</a:t>
            </a:r>
          </a:p>
          <a:p>
            <a:endParaRPr lang="en-US" sz="900" b="1" i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900" b="1" i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162800" y="1447800"/>
            <a:ext cx="1447800" cy="1143000"/>
          </a:xfrm>
          <a:prstGeom prst="roundRect">
            <a:avLst/>
          </a:prstGeom>
          <a:solidFill>
            <a:srgbClr val="008000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AWARD END DATE</a:t>
            </a:r>
            <a:endParaRPr lang="en-US" b="1" dirty="0"/>
          </a:p>
        </p:txBody>
      </p:sp>
      <p:sp>
        <p:nvSpPr>
          <p:cNvPr id="22" name="Striped Right Arrow 21"/>
          <p:cNvSpPr/>
          <p:nvPr/>
        </p:nvSpPr>
        <p:spPr>
          <a:xfrm rot="5400000">
            <a:off x="7010400" y="2819400"/>
            <a:ext cx="1828800" cy="1524000"/>
          </a:xfrm>
          <a:prstGeom prst="stripedRightArrow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772400" y="3429000"/>
            <a:ext cx="304800" cy="3048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038600" y="2590800"/>
            <a:ext cx="38862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GL Close</a:t>
            </a:r>
          </a:p>
          <a:p>
            <a:endParaRPr lang="en-US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100" b="1" dirty="0" smtClean="0">
                <a:latin typeface="Arial" pitchFamily="34" charset="0"/>
                <a:cs typeface="Arial" pitchFamily="34" charset="0"/>
              </a:rPr>
              <a:t>1 month following end date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Department commits to reviewing award expenditures preparing for final confirmation.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OSP notified of pending adjustments or outstanding items. </a:t>
            </a:r>
            <a:endParaRPr lang="en-US" sz="900" dirty="0" smtClean="0">
              <a:solidFill>
                <a:srgbClr val="FF0000"/>
              </a:solidFill>
              <a:latin typeface="Calibri (Body)"/>
            </a:endParaRPr>
          </a:p>
        </p:txBody>
      </p:sp>
      <p:sp>
        <p:nvSpPr>
          <p:cNvPr id="27" name="Left Arrow 26"/>
          <p:cNvSpPr/>
          <p:nvPr/>
        </p:nvSpPr>
        <p:spPr>
          <a:xfrm>
            <a:off x="457200" y="3886200"/>
            <a:ext cx="6858000" cy="1219200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>
            <a:stCxn id="23" idx="2"/>
          </p:cNvCxnSpPr>
          <p:nvPr/>
        </p:nvCxnSpPr>
        <p:spPr>
          <a:xfrm flipH="1">
            <a:off x="4114800" y="3581400"/>
            <a:ext cx="3657600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6096000" y="4343400"/>
            <a:ext cx="3048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124200" y="4343400"/>
            <a:ext cx="3048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572000" y="4343400"/>
            <a:ext cx="3048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676400" y="4343400"/>
            <a:ext cx="3048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152400" y="4038600"/>
            <a:ext cx="990600" cy="8382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DAY 90</a:t>
            </a:r>
          </a:p>
        </p:txBody>
      </p:sp>
      <p:cxnSp>
        <p:nvCxnSpPr>
          <p:cNvPr id="35" name="Straight Connector 34"/>
          <p:cNvCxnSpPr>
            <a:endCxn id="30" idx="4"/>
          </p:cNvCxnSpPr>
          <p:nvPr/>
        </p:nvCxnSpPr>
        <p:spPr>
          <a:xfrm flipV="1">
            <a:off x="6248400" y="4648200"/>
            <a:ext cx="0" cy="198120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248400" y="4876800"/>
            <a:ext cx="2895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Arial" pitchFamily="34" charset="0"/>
                <a:cs typeface="Arial" pitchFamily="34" charset="0"/>
              </a:rPr>
              <a:t>2 months following end date</a:t>
            </a:r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4724400" y="4648200"/>
            <a:ext cx="0" cy="198120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3276600" y="4648200"/>
            <a:ext cx="0" cy="198120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248025" y="5620733"/>
            <a:ext cx="144780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Arial" pitchFamily="34" charset="0"/>
                <a:cs typeface="Arial" pitchFamily="34" charset="0"/>
              </a:rPr>
              <a:t>2.5 months following end date</a:t>
            </a:r>
          </a:p>
          <a:p>
            <a:endParaRPr lang="en-US" sz="9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 flipV="1">
            <a:off x="1828800" y="4648200"/>
            <a:ext cx="0" cy="198120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905000" y="5905426"/>
            <a:ext cx="144780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Arial" pitchFamily="34" charset="0"/>
                <a:cs typeface="Arial" pitchFamily="34" charset="0"/>
              </a:rPr>
              <a:t>10 days before final due date</a:t>
            </a:r>
          </a:p>
          <a:p>
            <a:endParaRPr lang="en-US" sz="9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 flipV="1">
            <a:off x="228600" y="4649182"/>
            <a:ext cx="0" cy="198120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28600" y="5639782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FINAL DRAW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0499" y="164068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We need a clear timeline for the reporting/closeout period 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7772400" y="2743200"/>
            <a:ext cx="304800" cy="3048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4114800" y="2895600"/>
            <a:ext cx="3657600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950493"/>
            <a:ext cx="328613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38600" y="3586609"/>
            <a:ext cx="37719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1 ½ month before report due date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900" dirty="0" smtClean="0"/>
              <a:t>OSP submits </a:t>
            </a:r>
            <a:r>
              <a:rPr lang="en-US" sz="900" u="sng" dirty="0" smtClean="0"/>
              <a:t>INITIAL DRAFT financial report </a:t>
            </a:r>
            <a:r>
              <a:rPr lang="en-US" sz="900" dirty="0" smtClean="0"/>
              <a:t>to Dept.</a:t>
            </a:r>
          </a:p>
          <a:p>
            <a:endParaRPr lang="en-US" sz="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675" y="4114799"/>
            <a:ext cx="3663950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Left Arrow 8"/>
          <p:cNvSpPr/>
          <p:nvPr/>
        </p:nvSpPr>
        <p:spPr>
          <a:xfrm>
            <a:off x="219074" y="5710249"/>
            <a:ext cx="295276" cy="180692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1547812" y="5710249"/>
            <a:ext cx="257175" cy="13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57187" y="533400"/>
            <a:ext cx="74136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Wingdings" panose="05000000000000000000" pitchFamily="2" charset="2"/>
              <a:buChar char="ü"/>
            </a:pPr>
            <a:r>
              <a:rPr lang="en-US" sz="1100" i="1" u="sng" dirty="0" smtClean="0"/>
              <a:t>Monthly automated report to Departments:  Awards expiring in next 90 days</a:t>
            </a:r>
          </a:p>
          <a:p>
            <a:pPr marL="171450" indent="-171450" algn="ctr">
              <a:buFont typeface="Wingdings" panose="05000000000000000000" pitchFamily="2" charset="2"/>
              <a:buChar char="ü"/>
            </a:pPr>
            <a:r>
              <a:rPr lang="en-US" sz="1100" i="1" u="sng" dirty="0" smtClean="0"/>
              <a:t>Client engagement meetings</a:t>
            </a:r>
            <a:endParaRPr lang="en-US" sz="1100" i="1" u="sng" dirty="0"/>
          </a:p>
        </p:txBody>
      </p:sp>
    </p:spTree>
    <p:extLst>
      <p:ext uri="{BB962C8B-B14F-4D97-AF65-F5344CB8AC3E}">
        <p14:creationId xmlns:p14="http://schemas.microsoft.com/office/powerpoint/2010/main" val="411100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307848"/>
            <a:ext cx="8534400" cy="758952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b="1" dirty="0" smtClean="0"/>
              <a:t>Supporting the 90-120 day </a:t>
            </a:r>
            <a:r>
              <a:rPr lang="en-US" sz="3200" b="1" dirty="0"/>
              <a:t>timeline: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OSP’s Plan</a:t>
            </a:r>
            <a:endParaRPr lang="en-US" sz="32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295400"/>
            <a:ext cx="8458200" cy="48006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200" b="1" dirty="0" smtClean="0">
              <a:solidFill>
                <a:srgbClr val="000000"/>
              </a:solidFill>
              <a:latin typeface="+mj-lt"/>
            </a:endParaRPr>
          </a:p>
          <a:p>
            <a:r>
              <a:rPr lang="en-US" sz="1400" b="1" dirty="0" smtClean="0">
                <a:solidFill>
                  <a:srgbClr val="000000"/>
                </a:solidFill>
                <a:latin typeface="+mj-lt"/>
              </a:rPr>
              <a:t>Initiate a Working Group </a:t>
            </a:r>
            <a:r>
              <a:rPr lang="en-US" sz="1400" dirty="0" smtClean="0">
                <a:solidFill>
                  <a:srgbClr val="000000"/>
                </a:solidFill>
                <a:latin typeface="+mj-lt"/>
              </a:rPr>
              <a:t>consisting of School, Department and Central 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Research Administration </a:t>
            </a:r>
            <a:r>
              <a:rPr lang="en-US" sz="1400" dirty="0" smtClean="0">
                <a:solidFill>
                  <a:srgbClr val="000000"/>
                </a:solidFill>
                <a:latin typeface="+mj-lt"/>
              </a:rPr>
              <a:t>Leadership/Pre-Award staff to identify:</a:t>
            </a:r>
          </a:p>
          <a:p>
            <a:pPr lvl="1"/>
            <a:r>
              <a:rPr lang="en-US" sz="1200" dirty="0" smtClean="0">
                <a:solidFill>
                  <a:srgbClr val="000000"/>
                </a:solidFill>
                <a:latin typeface="+mj-lt"/>
              </a:rPr>
              <a:t>System deficiencies</a:t>
            </a:r>
          </a:p>
          <a:p>
            <a:pPr lvl="1"/>
            <a:r>
              <a:rPr lang="en-US" sz="1200" dirty="0" smtClean="0">
                <a:solidFill>
                  <a:srgbClr val="000000"/>
                </a:solidFill>
                <a:latin typeface="+mj-lt"/>
              </a:rPr>
              <a:t>Process deficiencies</a:t>
            </a:r>
          </a:p>
          <a:p>
            <a:pPr lvl="1"/>
            <a:r>
              <a:rPr lang="en-US" sz="1200" dirty="0">
                <a:solidFill>
                  <a:srgbClr val="000000"/>
                </a:solidFill>
                <a:latin typeface="+mj-lt"/>
              </a:rPr>
              <a:t>T</a:t>
            </a:r>
            <a:r>
              <a:rPr lang="en-US" sz="1200" dirty="0" smtClean="0">
                <a:solidFill>
                  <a:srgbClr val="000000"/>
                </a:solidFill>
                <a:latin typeface="+mj-lt"/>
              </a:rPr>
              <a:t>raining gaps for staff involved in grant financial management.</a:t>
            </a:r>
          </a:p>
          <a:p>
            <a:pPr marL="0" indent="0">
              <a:buNone/>
            </a:pPr>
            <a:endParaRPr lang="en-US" sz="1400" dirty="0" smtClean="0">
              <a:solidFill>
                <a:srgbClr val="000000"/>
              </a:solidFill>
              <a:latin typeface="+mj-lt"/>
            </a:endParaRPr>
          </a:p>
          <a:p>
            <a:r>
              <a:rPr lang="en-US" sz="1400" b="1" dirty="0" smtClean="0">
                <a:solidFill>
                  <a:srgbClr val="000000"/>
                </a:solidFill>
                <a:latin typeface="+mj-lt"/>
              </a:rPr>
              <a:t>Monthly reporting to Orgs </a:t>
            </a:r>
            <a:r>
              <a:rPr lang="en-US" sz="1400" dirty="0" smtClean="0">
                <a:solidFill>
                  <a:srgbClr val="000000"/>
                </a:solidFill>
                <a:latin typeface="+mj-lt"/>
              </a:rPr>
              <a:t>(Departments) for funds with financial reports 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and invoices </a:t>
            </a:r>
            <a:r>
              <a:rPr lang="en-US" sz="1400" dirty="0" smtClean="0">
                <a:solidFill>
                  <a:srgbClr val="000000"/>
                </a:solidFill>
                <a:latin typeface="+mj-lt"/>
              </a:rPr>
              <a:t>due in the 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next 60 days</a:t>
            </a:r>
            <a:r>
              <a:rPr lang="en-US" sz="1400" dirty="0" smtClean="0">
                <a:solidFill>
                  <a:srgbClr val="000000"/>
                </a:solidFill>
                <a:latin typeface="+mj-lt"/>
              </a:rPr>
              <a:t>.  </a:t>
            </a:r>
          </a:p>
          <a:p>
            <a:endParaRPr lang="en-US" sz="1200" dirty="0">
              <a:solidFill>
                <a:srgbClr val="000000"/>
              </a:solidFill>
              <a:latin typeface="+mj-lt"/>
            </a:endParaRPr>
          </a:p>
          <a:p>
            <a:r>
              <a:rPr lang="en-US" sz="1400" b="1" dirty="0">
                <a:solidFill>
                  <a:srgbClr val="000000"/>
                </a:solidFill>
                <a:latin typeface="+mj-lt"/>
              </a:rPr>
              <a:t>Initial </a:t>
            </a:r>
            <a:r>
              <a:rPr lang="en-US" sz="1400" b="1" dirty="0" smtClean="0">
                <a:solidFill>
                  <a:srgbClr val="000000"/>
                </a:solidFill>
                <a:latin typeface="+mj-lt"/>
              </a:rPr>
              <a:t>draft FFRs </a:t>
            </a:r>
            <a:r>
              <a:rPr lang="en-US" sz="1400" dirty="0" smtClean="0">
                <a:solidFill>
                  <a:srgbClr val="000000"/>
                </a:solidFill>
                <a:latin typeface="+mj-lt"/>
              </a:rPr>
              <a:t>to be 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sent to dept. 45 days before </a:t>
            </a:r>
            <a:r>
              <a:rPr lang="en-US" sz="1400" dirty="0" smtClean="0">
                <a:solidFill>
                  <a:srgbClr val="000000"/>
                </a:solidFill>
                <a:latin typeface="+mj-lt"/>
              </a:rPr>
              <a:t>due (1/2 thru reporting period).  </a:t>
            </a:r>
          </a:p>
          <a:p>
            <a:endParaRPr lang="en-US" sz="1400" b="1" dirty="0" smtClean="0">
              <a:solidFill>
                <a:srgbClr val="000000"/>
              </a:solidFill>
              <a:latin typeface="+mj-lt"/>
            </a:endParaRPr>
          </a:p>
          <a:p>
            <a:r>
              <a:rPr lang="en-US" sz="1400" b="1" dirty="0" smtClean="0">
                <a:solidFill>
                  <a:srgbClr val="000000"/>
                </a:solidFill>
                <a:latin typeface="+mj-lt"/>
              </a:rPr>
              <a:t>Draft subcontract invoices </a:t>
            </a:r>
            <a:r>
              <a:rPr lang="en-US" sz="1400" dirty="0" smtClean="0">
                <a:solidFill>
                  <a:srgbClr val="000000"/>
                </a:solidFill>
                <a:latin typeface="+mj-lt"/>
              </a:rPr>
              <a:t>(where Harvard is the sub) to be sent to departments </a:t>
            </a:r>
            <a:r>
              <a:rPr lang="en-US" sz="1400" u="sng" dirty="0" smtClean="0">
                <a:solidFill>
                  <a:srgbClr val="000000"/>
                </a:solidFill>
                <a:latin typeface="+mj-lt"/>
              </a:rPr>
              <a:t>15 days </a:t>
            </a:r>
            <a:r>
              <a:rPr lang="en-US" sz="1400" dirty="0" smtClean="0">
                <a:solidFill>
                  <a:srgbClr val="000000"/>
                </a:solidFill>
                <a:latin typeface="+mj-lt"/>
              </a:rPr>
              <a:t>before they are due (on day 45) so that final confirmation is possible by day 55 and submission possible by day 60 (our terms).</a:t>
            </a:r>
          </a:p>
          <a:p>
            <a:endParaRPr lang="en-US" sz="1400" b="0" dirty="0" smtClean="0">
              <a:solidFill>
                <a:srgbClr val="000000"/>
              </a:solidFill>
              <a:latin typeface="+mj-lt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+mj-lt"/>
                <a:cs typeface="Comic Sans MS"/>
              </a:rPr>
              <a:t>Research Finance enhanced </a:t>
            </a:r>
            <a:r>
              <a:rPr lang="en-US" sz="1400" b="1" dirty="0" smtClean="0">
                <a:solidFill>
                  <a:srgbClr val="000000"/>
                </a:solidFill>
                <a:latin typeface="+mj-lt"/>
                <a:cs typeface="Comic Sans MS"/>
              </a:rPr>
              <a:t>cash management efforts</a:t>
            </a:r>
            <a:r>
              <a:rPr lang="en-US" sz="1400" dirty="0" smtClean="0">
                <a:solidFill>
                  <a:srgbClr val="000000"/>
                </a:solidFill>
                <a:latin typeface="+mj-lt"/>
                <a:cs typeface="Comic Sans MS"/>
              </a:rPr>
              <a:t>:</a:t>
            </a:r>
          </a:p>
          <a:p>
            <a:pPr lvl="2"/>
            <a:r>
              <a:rPr lang="en-US" sz="1400" u="sng" dirty="0" smtClean="0">
                <a:solidFill>
                  <a:srgbClr val="000000"/>
                </a:solidFill>
                <a:latin typeface="+mj-lt"/>
              </a:rPr>
              <a:t>New </a:t>
            </a:r>
            <a:r>
              <a:rPr lang="en-US" sz="1400" u="sng" dirty="0">
                <a:solidFill>
                  <a:srgbClr val="000000"/>
                </a:solidFill>
                <a:latin typeface="+mj-lt"/>
              </a:rPr>
              <a:t>monitoring  reports </a:t>
            </a:r>
            <a:r>
              <a:rPr lang="en-US" sz="1400" dirty="0" smtClean="0">
                <a:solidFill>
                  <a:srgbClr val="000000"/>
                </a:solidFill>
                <a:latin typeface="+mj-lt"/>
              </a:rPr>
              <a:t>developed to closely monitor LOC awards as they approach their end date,</a:t>
            </a:r>
          </a:p>
          <a:p>
            <a:pPr lvl="2"/>
            <a:r>
              <a:rPr lang="en-US" sz="1400" u="sng" dirty="0" smtClean="0">
                <a:solidFill>
                  <a:srgbClr val="000000"/>
                </a:solidFill>
                <a:latin typeface="+mj-lt"/>
              </a:rPr>
              <a:t>Weekly</a:t>
            </a:r>
            <a:r>
              <a:rPr lang="en-US" sz="1400" dirty="0" smtClean="0">
                <a:solidFill>
                  <a:srgbClr val="000000"/>
                </a:solidFill>
                <a:latin typeface="+mj-lt"/>
              </a:rPr>
              <a:t> LOC draw reviews for all Federal LOCs.</a:t>
            </a:r>
          </a:p>
          <a:p>
            <a:pPr lvl="2"/>
            <a:r>
              <a:rPr lang="en-US" sz="1400" u="sng" dirty="0" smtClean="0">
                <a:solidFill>
                  <a:srgbClr val="000000"/>
                </a:solidFill>
                <a:latin typeface="+mj-lt"/>
              </a:rPr>
              <a:t>Enhancing resources </a:t>
            </a:r>
            <a:r>
              <a:rPr lang="en-US" sz="1400" dirty="0" smtClean="0">
                <a:solidFill>
                  <a:srgbClr val="000000"/>
                </a:solidFill>
                <a:latin typeface="+mj-lt"/>
              </a:rPr>
              <a:t>in Cash Management (reporting, personnel and School teams).</a:t>
            </a:r>
            <a:endParaRPr lang="en-US" sz="1400" u="sng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7987-D671-4E5F-B4BF-C98CCBEF17DB}" type="slidenum">
              <a:rPr lang="en-US" smtClean="0">
                <a:solidFill>
                  <a:srgbClr val="900000">
                    <a:shade val="75000"/>
                  </a:srgbClr>
                </a:solidFill>
              </a:rPr>
              <a:pPr/>
              <a:t>19</a:t>
            </a:fld>
            <a:endParaRPr lang="en-US">
              <a:solidFill>
                <a:srgbClr val="900000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55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dirty="0" smtClean="0"/>
              <a:t>Collaborating on </a:t>
            </a:r>
            <a:r>
              <a:rPr lang="en-US" dirty="0" smtClean="0"/>
              <a:t>Closeout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600" dirty="0" smtClean="0"/>
              <a:t>Background on Federal Regulations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 smtClean="0"/>
              <a:t>Our shared objectives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 smtClean="0"/>
              <a:t>Harvard Data: Where do we stand?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/>
              <a:t>Discussion: </a:t>
            </a:r>
            <a:r>
              <a:rPr lang="en-US" sz="2600" dirty="0" smtClean="0"/>
              <a:t>What is closeout and what are the current </a:t>
            </a:r>
            <a:r>
              <a:rPr lang="en-US" sz="2600" dirty="0"/>
              <a:t>c</a:t>
            </a:r>
            <a:r>
              <a:rPr lang="en-US" sz="2600" dirty="0" smtClean="0"/>
              <a:t>hallenges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 smtClean="0"/>
              <a:t>Current Sponsored Financial Reporting (closeout) Policy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 smtClean="0"/>
              <a:t>Systems &amp; Operations Opportunities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 smtClean="0"/>
              <a:t>Feedback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7987-D671-4E5F-B4BF-C98CCBEF17DB}" type="slidenum">
              <a:rPr lang="en-US" smtClean="0">
                <a:solidFill>
                  <a:srgbClr val="900000">
                    <a:shade val="75000"/>
                  </a:srgbClr>
                </a:solidFill>
              </a:rPr>
              <a:pPr/>
              <a:t>2</a:t>
            </a:fld>
            <a:endParaRPr lang="en-US">
              <a:solidFill>
                <a:srgbClr val="900000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05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Feedback, Observations after 3 sessions</a:t>
            </a:r>
            <a:endParaRPr lang="en-US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1600" dirty="0"/>
              <a:t> </a:t>
            </a:r>
            <a:r>
              <a:rPr lang="en-US" sz="1600" dirty="0" smtClean="0"/>
              <a:t>Feedback</a:t>
            </a:r>
            <a:endParaRPr lang="en-US" sz="1600" dirty="0"/>
          </a:p>
          <a:p>
            <a:pPr lvl="0"/>
            <a:r>
              <a:rPr lang="en-US" sz="1600" dirty="0"/>
              <a:t>Some people think the sessions were going to be more about the “how </a:t>
            </a:r>
            <a:r>
              <a:rPr lang="en-US" sz="1600" dirty="0" err="1"/>
              <a:t>tos</a:t>
            </a:r>
            <a:r>
              <a:rPr lang="en-US" sz="1600" dirty="0"/>
              <a:t>” of close out.  So we know we should develop a session on close out…..or maybe we call it Best Practices for Grants Financial Management and Closeout…</a:t>
            </a:r>
          </a:p>
          <a:p>
            <a:pPr lvl="0"/>
            <a:r>
              <a:rPr lang="en-US" sz="1600" dirty="0"/>
              <a:t>Some people say that they simply can’t keep up/take another central imposed demand….but we only the messenger and the middleman…..rules haven’t changed (yet), behaviors of Feds have. </a:t>
            </a:r>
          </a:p>
          <a:p>
            <a:pPr lvl="0"/>
            <a:r>
              <a:rPr lang="en-US" sz="1600" dirty="0"/>
              <a:t>Workgroups will be great to get at these issues.</a:t>
            </a:r>
          </a:p>
          <a:p>
            <a:pPr lvl="0"/>
            <a:r>
              <a:rPr lang="en-US" sz="1600" dirty="0"/>
              <a:t>People have been appreciative of the collaborative tone.</a:t>
            </a:r>
          </a:p>
          <a:p>
            <a:pPr lvl="0"/>
            <a:r>
              <a:rPr lang="en-US" sz="1600" dirty="0"/>
              <a:t>People are tired of hearing how many unreconciled accounts there are </a:t>
            </a:r>
          </a:p>
          <a:p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Observations</a:t>
            </a:r>
            <a:endParaRPr lang="en-US" sz="1600" dirty="0"/>
          </a:p>
          <a:p>
            <a:pPr lvl="0"/>
            <a:r>
              <a:rPr lang="en-US" sz="1600" dirty="0" smtClean="0"/>
              <a:t>Is this more a conversation </a:t>
            </a:r>
            <a:r>
              <a:rPr lang="en-US" sz="1600" dirty="0"/>
              <a:t>about grant financial management practices than just </a:t>
            </a:r>
            <a:r>
              <a:rPr lang="en-US" sz="1600" dirty="0" smtClean="0"/>
              <a:t>grant close-out?</a:t>
            </a:r>
          </a:p>
          <a:p>
            <a:pPr lvl="0"/>
            <a:r>
              <a:rPr lang="en-US" sz="1600" dirty="0" smtClean="0"/>
              <a:t>RE: updating our Financial Reporting Policy….there is discussion around incorporating Grant Financial Management  Guidelines into the Sponsor Expenditure Guidelines.  The working group will decide.</a:t>
            </a:r>
          </a:p>
          <a:p>
            <a:pPr lvl="0"/>
            <a:r>
              <a:rPr lang="en-US" sz="1600" dirty="0" smtClean="0"/>
              <a:t>We </a:t>
            </a:r>
            <a:r>
              <a:rPr lang="en-US" sz="1600" dirty="0"/>
              <a:t>need to establish who does what in the entire life cycle of managing the grant.  There isn’t enough clarity around this.</a:t>
            </a:r>
          </a:p>
          <a:p>
            <a:pPr lvl="0"/>
            <a:r>
              <a:rPr lang="en-US" sz="1600" dirty="0"/>
              <a:t>Institutionally we are just cracking the surface on training/on-boarding our staff…there are pockets of excellence but really nothing that is “required” for staff managing the finances of grants.  Training is really inefficient and spotty at best.   There is a pilot Learning Management System (LMS) taking place that addresses this need for certifications depending on role. </a:t>
            </a:r>
            <a:endParaRPr lang="en-US" sz="1600" dirty="0" smtClean="0"/>
          </a:p>
          <a:p>
            <a:pPr lvl="0"/>
            <a:r>
              <a:rPr lang="en-US" sz="1600" dirty="0" smtClean="0"/>
              <a:t>Systems: numerous and not connected.  Yet, trending in the right direction?  </a:t>
            </a:r>
            <a:endParaRPr lang="en-US" sz="1600" dirty="0"/>
          </a:p>
          <a:p>
            <a:pPr marL="0" indent="0">
              <a:buNone/>
            </a:pPr>
            <a:endParaRPr lang="en-US" sz="1500" i="1" dirty="0"/>
          </a:p>
          <a:p>
            <a:pPr marL="0" indent="0">
              <a:buNone/>
            </a:pPr>
            <a:endParaRPr lang="en-US" sz="1500" i="1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endParaRPr lang="en-US" sz="2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7987-D671-4E5F-B4BF-C98CCBEF17DB}" type="slidenum">
              <a:rPr lang="en-US" smtClean="0">
                <a:solidFill>
                  <a:srgbClr val="900000">
                    <a:shade val="75000"/>
                  </a:srgbClr>
                </a:solidFill>
              </a:rPr>
              <a:pPr/>
              <a:t>20</a:t>
            </a:fld>
            <a:endParaRPr lang="en-US">
              <a:solidFill>
                <a:srgbClr val="900000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05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991600" cy="838200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/>
              <a:t>System and Process Improvement Opportunities</a:t>
            </a:r>
            <a:endParaRPr lang="en-US" sz="2800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8811022"/>
              </p:ext>
            </p:extLst>
          </p:nvPr>
        </p:nvGraphicFramePr>
        <p:xfrm>
          <a:off x="304800" y="1524000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7987-D671-4E5F-B4BF-C98CCBEF17DB}" type="slidenum">
              <a:rPr lang="en-US" smtClean="0">
                <a:solidFill>
                  <a:srgbClr val="900000">
                    <a:shade val="75000"/>
                  </a:srgbClr>
                </a:solidFill>
              </a:rPr>
              <a:pPr/>
              <a:t>21</a:t>
            </a:fld>
            <a:endParaRPr lang="en-US">
              <a:solidFill>
                <a:srgbClr val="900000">
                  <a:shade val="75000"/>
                </a:srgb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33528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Innovations at Schools – “Prompt” for svc center management. </a:t>
            </a:r>
            <a:endParaRPr lang="en-US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28206"/>
            <a:ext cx="2746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943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2800" b="1" dirty="0" smtClean="0"/>
              <a:t>Background: The </a:t>
            </a:r>
            <a:r>
              <a:rPr lang="en-US" b="1" dirty="0" smtClean="0"/>
              <a:t>catalyst</a:t>
            </a:r>
            <a:r>
              <a:rPr lang="en-US" sz="2800" b="1" dirty="0" smtClean="0"/>
              <a:t> for timely close-out? </a:t>
            </a:r>
            <a:br>
              <a:rPr lang="en-US" sz="2800" b="1" dirty="0" smtClean="0"/>
            </a:br>
            <a:r>
              <a:rPr lang="en-US" sz="2800" b="1" dirty="0" smtClean="0"/>
              <a:t>A Government Accounting Office (GAO) study</a:t>
            </a:r>
            <a:endParaRPr lang="en-US" sz="2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1752" y="1527048"/>
            <a:ext cx="8503920" cy="479755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6400" b="1" dirty="0" smtClean="0">
                <a:latin typeface="+mj-lt"/>
                <a:cs typeface="Comic Sans MS"/>
              </a:rPr>
              <a:t>GAO Study conducted in </a:t>
            </a:r>
            <a:r>
              <a:rPr lang="en-US" sz="6400" b="1" dirty="0">
                <a:latin typeface="+mj-lt"/>
                <a:cs typeface="Comic Sans MS"/>
              </a:rPr>
              <a:t>2011 </a:t>
            </a:r>
            <a:endParaRPr lang="en-US" sz="6400" b="1" dirty="0" smtClean="0">
              <a:latin typeface="+mj-lt"/>
              <a:cs typeface="Comic Sans MS"/>
            </a:endParaRPr>
          </a:p>
          <a:p>
            <a:pPr marL="0" indent="0">
              <a:buNone/>
            </a:pPr>
            <a:r>
              <a:rPr lang="en-US" sz="5600" dirty="0" smtClean="0"/>
              <a:t>As </a:t>
            </a:r>
            <a:r>
              <a:rPr lang="en-US" sz="5600" dirty="0"/>
              <a:t>the federal government </a:t>
            </a:r>
            <a:r>
              <a:rPr lang="en-US" sz="5600" dirty="0" smtClean="0"/>
              <a:t>was confronting </a:t>
            </a:r>
            <a:r>
              <a:rPr lang="en-US" sz="5600" dirty="0"/>
              <a:t>long-term fiscal challenges, it </a:t>
            </a:r>
            <a:r>
              <a:rPr lang="en-US" sz="5600" dirty="0" smtClean="0"/>
              <a:t>became critical </a:t>
            </a:r>
            <a:r>
              <a:rPr lang="en-US" sz="5600" dirty="0"/>
              <a:t>to improve the efficiency of federal </a:t>
            </a:r>
            <a:r>
              <a:rPr lang="en-US" sz="5600" dirty="0" smtClean="0"/>
              <a:t>grant </a:t>
            </a:r>
            <a:r>
              <a:rPr lang="en-US" sz="5600" dirty="0"/>
              <a:t>processes, </a:t>
            </a:r>
            <a:r>
              <a:rPr lang="en-US" sz="5600" dirty="0" smtClean="0"/>
              <a:t>including grant </a:t>
            </a:r>
            <a:r>
              <a:rPr lang="en-US" sz="5600" dirty="0"/>
              <a:t>closeout </a:t>
            </a:r>
            <a:r>
              <a:rPr lang="en-US" sz="5600" dirty="0" smtClean="0"/>
              <a:t>procedures, </a:t>
            </a:r>
            <a:r>
              <a:rPr lang="en-US" sz="5600" dirty="0"/>
              <a:t>that allow for the return of unspent balances to the </a:t>
            </a:r>
            <a:r>
              <a:rPr lang="en-US" sz="5600" dirty="0" smtClean="0"/>
              <a:t>Treasury.</a:t>
            </a:r>
            <a:r>
              <a:rPr lang="en-US" sz="5600" b="1" dirty="0"/>
              <a:t> </a:t>
            </a:r>
          </a:p>
          <a:p>
            <a:pPr marL="0" indent="0">
              <a:buNone/>
            </a:pPr>
            <a:endParaRPr lang="en-US" sz="6400" b="1" dirty="0">
              <a:latin typeface="+mj-lt"/>
            </a:endParaRPr>
          </a:p>
          <a:p>
            <a:pPr marL="0" indent="0">
              <a:buNone/>
            </a:pPr>
            <a:r>
              <a:rPr lang="en-US" sz="6400" b="1" dirty="0" smtClean="0">
                <a:latin typeface="+mj-lt"/>
                <a:cs typeface="Comic Sans MS"/>
              </a:rPr>
              <a:t>What GAO found</a:t>
            </a:r>
          </a:p>
          <a:p>
            <a:pPr marL="0" indent="0">
              <a:buNone/>
            </a:pPr>
            <a:endParaRPr lang="en-US" sz="5600" dirty="0"/>
          </a:p>
          <a:p>
            <a:r>
              <a:rPr lang="en-US" sz="5600" dirty="0" smtClean="0"/>
              <a:t>~ $800M of undisbursed balances </a:t>
            </a:r>
            <a:r>
              <a:rPr lang="en-US" sz="5600" dirty="0"/>
              <a:t>remained in </a:t>
            </a:r>
            <a:r>
              <a:rPr lang="en-US" sz="5600" dirty="0" smtClean="0"/>
              <a:t>grant accounts several months after grant expirations.</a:t>
            </a:r>
            <a:endParaRPr lang="en-US" sz="5600" dirty="0"/>
          </a:p>
          <a:p>
            <a:r>
              <a:rPr lang="en-US" sz="5600" dirty="0" smtClean="0"/>
              <a:t>~  $111M of undisbursed funds </a:t>
            </a:r>
            <a:r>
              <a:rPr lang="en-US" sz="5600" dirty="0"/>
              <a:t>remained unspent more than 5 years past the grant end date, including $9.5 million that remained unspent for 10 years or more.</a:t>
            </a:r>
          </a:p>
          <a:p>
            <a:r>
              <a:rPr lang="en-US" sz="5600" dirty="0" smtClean="0"/>
              <a:t>GAO </a:t>
            </a:r>
            <a:r>
              <a:rPr lang="en-US" sz="5600" dirty="0"/>
              <a:t>found that raising the visibility of the problem within federal agencies can </a:t>
            </a:r>
            <a:r>
              <a:rPr lang="en-US" sz="5600" dirty="0" smtClean="0"/>
              <a:t>lead </a:t>
            </a:r>
            <a:r>
              <a:rPr lang="en-US" sz="5600" dirty="0"/>
              <a:t>to improvements in grant closeouts. </a:t>
            </a:r>
            <a:endParaRPr lang="en-US" sz="5600" dirty="0" smtClean="0"/>
          </a:p>
          <a:p>
            <a:r>
              <a:rPr lang="en-US" sz="5600" dirty="0"/>
              <a:t>Closeout is an important final point of grants accountability. It helps to ensure that grantees have met all financial and reporting requirements. </a:t>
            </a:r>
            <a:endParaRPr lang="en-US" sz="5600" dirty="0" smtClean="0"/>
          </a:p>
          <a:p>
            <a:r>
              <a:rPr lang="en-US" sz="5600" dirty="0" smtClean="0"/>
              <a:t>Closeout </a:t>
            </a:r>
            <a:r>
              <a:rPr lang="en-US" sz="5600" dirty="0"/>
              <a:t>allows federal agencies to identify and redirect unused funds to other projects and priorities as authorized or to return unspent balances to the Department of the </a:t>
            </a:r>
            <a:r>
              <a:rPr lang="en-US" sz="5600" dirty="0" smtClean="0"/>
              <a:t>Treasury. </a:t>
            </a:r>
            <a:endParaRPr lang="en-US" sz="5600" dirty="0"/>
          </a:p>
          <a:p>
            <a:endParaRPr lang="en-US" sz="5600" dirty="0" smtClean="0"/>
          </a:p>
          <a:p>
            <a:pPr marL="0" indent="0">
              <a:buNone/>
            </a:pPr>
            <a:r>
              <a:rPr lang="en-US" sz="6400" b="1" dirty="0" smtClean="0">
                <a:latin typeface="+mj-lt"/>
                <a:cs typeface="Comic Sans MS"/>
              </a:rPr>
              <a:t>What GAO Recommended</a:t>
            </a:r>
          </a:p>
          <a:p>
            <a:pPr marL="0" indent="0">
              <a:buNone/>
            </a:pPr>
            <a:endParaRPr lang="en-US" sz="5600" b="1" i="1" dirty="0" smtClean="0"/>
          </a:p>
          <a:p>
            <a:pPr marL="0" indent="0">
              <a:buNone/>
            </a:pPr>
            <a:r>
              <a:rPr lang="en-US" sz="5600" b="1" dirty="0" smtClean="0"/>
              <a:t>OMB </a:t>
            </a:r>
            <a:r>
              <a:rPr lang="en-US" sz="5600" b="1" dirty="0"/>
              <a:t>revise future guidance </a:t>
            </a:r>
            <a:r>
              <a:rPr lang="en-US" sz="5600" b="1" dirty="0" smtClean="0"/>
              <a:t>(UG) to </a:t>
            </a:r>
            <a:r>
              <a:rPr lang="en-US" sz="5600" b="1" dirty="0"/>
              <a:t>better target undisbursed </a:t>
            </a:r>
            <a:r>
              <a:rPr lang="en-US" sz="5600" b="1" dirty="0" smtClean="0"/>
              <a:t>balances</a:t>
            </a:r>
            <a:r>
              <a:rPr lang="en-US" sz="5600" dirty="0"/>
              <a:t> </a:t>
            </a:r>
            <a:r>
              <a:rPr lang="en-US" sz="5600" dirty="0" smtClean="0"/>
              <a:t>and </a:t>
            </a:r>
            <a:r>
              <a:rPr lang="en-US" sz="5600" b="1" dirty="0"/>
              <a:t>instruct agencies to take action</a:t>
            </a:r>
            <a:r>
              <a:rPr lang="en-US" sz="5600" dirty="0"/>
              <a:t> to </a:t>
            </a:r>
            <a:r>
              <a:rPr lang="en-US" sz="5600" dirty="0" smtClean="0"/>
              <a:t>closeout </a:t>
            </a:r>
            <a:r>
              <a:rPr lang="en-US" sz="5600" dirty="0"/>
              <a:t>grants that are past their end </a:t>
            </a:r>
            <a:r>
              <a:rPr lang="en-US" sz="5600" dirty="0" smtClean="0"/>
              <a:t>date (de-obligate and redistribute or return to treasury).</a:t>
            </a:r>
            <a:endParaRPr lang="en-US" sz="5600" dirty="0"/>
          </a:p>
          <a:p>
            <a:pPr marL="0" indent="0">
              <a:buNone/>
            </a:pPr>
            <a:endParaRPr lang="en-US" sz="5600" dirty="0"/>
          </a:p>
          <a:p>
            <a:pPr marL="0" indent="0">
              <a:buNone/>
            </a:pPr>
            <a:r>
              <a:rPr lang="en-US" sz="5600" dirty="0"/>
              <a:t> </a:t>
            </a:r>
          </a:p>
          <a:p>
            <a:pPr marL="0" indent="0">
              <a:buNone/>
            </a:pPr>
            <a:endParaRPr lang="en-US" sz="4800" dirty="0" smtClean="0"/>
          </a:p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sz="4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7987-D671-4E5F-B4BF-C98CCBEF17DB}" type="slidenum">
              <a:rPr lang="en-US" smtClean="0">
                <a:solidFill>
                  <a:srgbClr val="900000">
                    <a:shade val="75000"/>
                  </a:srgbClr>
                </a:solidFill>
              </a:rPr>
              <a:pPr/>
              <a:t>3</a:t>
            </a:fld>
            <a:endParaRPr lang="en-US" dirty="0">
              <a:solidFill>
                <a:srgbClr val="900000">
                  <a:shade val="75000"/>
                </a:srgb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90899" y="6019800"/>
            <a:ext cx="49007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j-lt"/>
              </a:rPr>
              <a:t>Source: </a:t>
            </a:r>
            <a:r>
              <a:rPr lang="en-US" sz="1400" b="1" dirty="0" smtClean="0">
                <a:latin typeface="+mj-lt"/>
                <a:cs typeface="Comic Sans MS"/>
                <a:hlinkClick r:id="rId3"/>
              </a:rPr>
              <a:t>http</a:t>
            </a:r>
            <a:r>
              <a:rPr lang="en-US" sz="1400" b="1" dirty="0">
                <a:latin typeface="+mj-lt"/>
                <a:cs typeface="Comic Sans MS"/>
                <a:hlinkClick r:id="rId3"/>
              </a:rPr>
              <a:t>://</a:t>
            </a:r>
            <a:r>
              <a:rPr lang="en-US" sz="1400" b="1" dirty="0" smtClean="0">
                <a:latin typeface="+mj-lt"/>
                <a:cs typeface="Comic Sans MS"/>
                <a:hlinkClick r:id="rId3"/>
              </a:rPr>
              <a:t>www.gao.gov/products/GAO-12-704T</a:t>
            </a:r>
            <a:endParaRPr lang="en-US" sz="1400" b="1" dirty="0">
              <a:latin typeface="+mj-lt"/>
              <a:cs typeface="Comic Sans MS"/>
            </a:endParaRPr>
          </a:p>
          <a:p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7143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52400"/>
            <a:ext cx="8534400" cy="9144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Federal Agency Action</a:t>
            </a:r>
            <a:endParaRPr lang="en-US" sz="32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382000" cy="48006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2300" b="1" u="sng" dirty="0" smtClean="0"/>
          </a:p>
          <a:p>
            <a:pPr marL="0" indent="0">
              <a:buNone/>
            </a:pPr>
            <a:r>
              <a:rPr lang="en-US" sz="6400" dirty="0" smtClean="0"/>
              <a:t>Uniform Guidance re-affirms the 90-day deadline:</a:t>
            </a:r>
          </a:p>
          <a:p>
            <a:pPr marL="0" indent="0">
              <a:buNone/>
            </a:pPr>
            <a:endParaRPr lang="en-US" sz="2900" b="1" u="sng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5600" dirty="0" smtClean="0"/>
              <a:t>“The </a:t>
            </a:r>
            <a:r>
              <a:rPr lang="en-US" sz="5600" dirty="0"/>
              <a:t>recipient must submit all financial, performance or other reports, as required by the award’s terms and conditions, </a:t>
            </a:r>
            <a:r>
              <a:rPr lang="en-US" sz="5600" b="1" dirty="0"/>
              <a:t>no later than 90 calendar days</a:t>
            </a:r>
            <a:r>
              <a:rPr lang="en-US" sz="5600" dirty="0"/>
              <a:t> after the end date of the period of performance. It is critically important to be aware of the requirement that the recipient </a:t>
            </a:r>
            <a:r>
              <a:rPr lang="en-US" sz="5600" b="1" dirty="0"/>
              <a:t>must liquidate all obligations</a:t>
            </a:r>
            <a:r>
              <a:rPr lang="en-US" sz="5600" dirty="0"/>
              <a:t> incurred under the federal award </a:t>
            </a:r>
            <a:r>
              <a:rPr lang="en-US" sz="5600" b="1" dirty="0"/>
              <a:t>not later than 90 calendar days </a:t>
            </a:r>
            <a:r>
              <a:rPr lang="en-US" sz="5600" dirty="0"/>
              <a:t>from the award end date</a:t>
            </a:r>
            <a:r>
              <a:rPr lang="en-US" sz="5600" dirty="0" smtClean="0"/>
              <a:t>.”</a:t>
            </a:r>
          </a:p>
          <a:p>
            <a:pPr marL="0" indent="0">
              <a:buNone/>
            </a:pPr>
            <a:endParaRPr lang="en-US" sz="6400" dirty="0" smtClean="0"/>
          </a:p>
          <a:p>
            <a:pPr marL="0" indent="0">
              <a:buNone/>
            </a:pPr>
            <a:r>
              <a:rPr lang="en-US" sz="6400" dirty="0" smtClean="0"/>
              <a:t>…But individual agencies are making their own decisions about how to implement the Guidance:</a:t>
            </a:r>
          </a:p>
          <a:p>
            <a:r>
              <a:rPr lang="en-US" sz="5600" dirty="0" smtClean="0"/>
              <a:t>NSF will allow 120 days to draw</a:t>
            </a:r>
          </a:p>
          <a:p>
            <a:r>
              <a:rPr lang="en-US" sz="5600" dirty="0" smtClean="0"/>
              <a:t>NIH will allow 120 days to submit final FFR and draw</a:t>
            </a:r>
          </a:p>
          <a:p>
            <a:r>
              <a:rPr lang="en-US" sz="5600" dirty="0" smtClean="0"/>
              <a:t>Other agencies are still at 90 days (</a:t>
            </a:r>
            <a:r>
              <a:rPr lang="en-US" sz="5600" dirty="0" err="1" smtClean="0"/>
              <a:t>Dept</a:t>
            </a:r>
            <a:r>
              <a:rPr lang="en-US" sz="5600" dirty="0" smtClean="0"/>
              <a:t> of Ed, </a:t>
            </a:r>
            <a:r>
              <a:rPr lang="en-US" sz="5600" dirty="0" err="1" smtClean="0"/>
              <a:t>DoD</a:t>
            </a:r>
            <a:r>
              <a:rPr lang="en-US" sz="5600" dirty="0" smtClean="0"/>
              <a:t>…)</a:t>
            </a:r>
          </a:p>
          <a:p>
            <a:r>
              <a:rPr lang="en-US" sz="5600" dirty="0"/>
              <a:t>D</a:t>
            </a:r>
            <a:r>
              <a:rPr lang="en-US" sz="5600" dirty="0" smtClean="0"/>
              <a:t>raws are </a:t>
            </a:r>
            <a:r>
              <a:rPr lang="en-US" sz="5600" b="1" dirty="0" smtClean="0"/>
              <a:t>final</a:t>
            </a:r>
            <a:r>
              <a:rPr lang="en-US" sz="5600" dirty="0" smtClean="0"/>
              <a:t> after agency deadlines.</a:t>
            </a:r>
          </a:p>
          <a:p>
            <a:r>
              <a:rPr lang="en-US" sz="5600" dirty="0" smtClean="0"/>
              <a:t>FFRs and draws still due at Day 90 until formal announcements made!</a:t>
            </a:r>
            <a:endParaRPr lang="en-US" sz="5600" dirty="0"/>
          </a:p>
          <a:p>
            <a:pPr marL="0" indent="0">
              <a:buNone/>
            </a:pPr>
            <a:endParaRPr lang="en-US" sz="2000" b="1" u="sng" dirty="0"/>
          </a:p>
          <a:p>
            <a:pPr marL="0" indent="0">
              <a:buNone/>
            </a:pPr>
            <a:endParaRPr lang="en-US" sz="4500" b="1" dirty="0" smtClean="0"/>
          </a:p>
          <a:p>
            <a:pPr marL="0" indent="0">
              <a:buNone/>
            </a:pPr>
            <a:r>
              <a:rPr lang="en-US" sz="6400" dirty="0" smtClean="0"/>
              <a:t>Agency actions to date move toward accountability, transparency, and deadline enforcement :</a:t>
            </a:r>
          </a:p>
          <a:p>
            <a:pPr marL="0" indent="0">
              <a:buNone/>
            </a:pPr>
            <a:endParaRPr lang="en-US" sz="5600" b="1" dirty="0" smtClean="0"/>
          </a:p>
          <a:p>
            <a:r>
              <a:rPr lang="en-US" sz="5600" dirty="0" smtClean="0"/>
              <a:t>HHS and NSF: pooled draw (G) to grant-by-grant draw (P)</a:t>
            </a:r>
          </a:p>
          <a:p>
            <a:r>
              <a:rPr lang="en-US" sz="5600" dirty="0" smtClean="0"/>
              <a:t>NSF now </a:t>
            </a:r>
            <a:r>
              <a:rPr lang="en-US" sz="5600" dirty="0"/>
              <a:t>cutting off draw at Day </a:t>
            </a:r>
            <a:r>
              <a:rPr lang="en-US" sz="5600" dirty="0" smtClean="0"/>
              <a:t>90 and strictly enforcing NCE rules</a:t>
            </a:r>
            <a:endParaRPr lang="en-US" sz="5600" dirty="0"/>
          </a:p>
          <a:p>
            <a:r>
              <a:rPr lang="en-US" sz="5600" dirty="0" err="1" smtClean="0"/>
              <a:t>Dept</a:t>
            </a:r>
            <a:r>
              <a:rPr lang="en-US" sz="5600" dirty="0" smtClean="0"/>
              <a:t> </a:t>
            </a:r>
            <a:r>
              <a:rPr lang="en-US" sz="5600" dirty="0"/>
              <a:t>of </a:t>
            </a:r>
            <a:r>
              <a:rPr lang="en-US" sz="5600" dirty="0" smtClean="0"/>
              <a:t>Education has always </a:t>
            </a:r>
            <a:r>
              <a:rPr lang="en-US" sz="5600" dirty="0"/>
              <a:t>de-obligated after day </a:t>
            </a:r>
            <a:r>
              <a:rPr lang="en-US" sz="5600" dirty="0" smtClean="0"/>
              <a:t>90</a:t>
            </a:r>
            <a:endParaRPr lang="en-US" sz="5600" dirty="0"/>
          </a:p>
          <a:p>
            <a:r>
              <a:rPr lang="en-US" sz="5600" dirty="0"/>
              <a:t>DHHS and other federal agencies: plan to de-obligate after day </a:t>
            </a:r>
            <a:r>
              <a:rPr lang="en-US" sz="5600" dirty="0" smtClean="0"/>
              <a:t>90/120 </a:t>
            </a:r>
          </a:p>
          <a:p>
            <a:r>
              <a:rPr lang="en-US" sz="5600" dirty="0" smtClean="0"/>
              <a:t>Other </a:t>
            </a:r>
            <a:r>
              <a:rPr lang="en-US" sz="5600" dirty="0"/>
              <a:t>agencies list funds as “expired” after day </a:t>
            </a:r>
            <a:r>
              <a:rPr lang="en-US" sz="5600" dirty="0" smtClean="0"/>
              <a:t>90.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7987-D671-4E5F-B4BF-C98CCBEF17DB}" type="slidenum">
              <a:rPr lang="en-US" smtClean="0">
                <a:solidFill>
                  <a:srgbClr val="900000">
                    <a:shade val="75000"/>
                  </a:srgbClr>
                </a:solidFill>
              </a:rPr>
              <a:pPr/>
              <a:t>4</a:t>
            </a:fld>
            <a:endParaRPr lang="en-US">
              <a:solidFill>
                <a:srgbClr val="900000">
                  <a:shade val="75000"/>
                </a:srgbClr>
              </a:solidFill>
            </a:endParaRPr>
          </a:p>
        </p:txBody>
      </p:sp>
      <p:pic>
        <p:nvPicPr>
          <p:cNvPr id="1026" name="Picture 2" descr="C:\Users\lat841\AppData\Local\Microsoft\Windows\Temporary Internet Files\Content.IE5\4161VANC\breaking-news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870" y="228600"/>
            <a:ext cx="1859225" cy="123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5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Shared </a:t>
            </a:r>
            <a:r>
              <a:rPr lang="en-US" sz="3200" dirty="0" smtClean="0"/>
              <a:t>objectives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Mitigate financial risk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 smtClean="0"/>
              <a:t>Fully </a:t>
            </a:r>
            <a:r>
              <a:rPr lang="en-US" b="1" dirty="0"/>
              <a:t>recover </a:t>
            </a:r>
            <a:r>
              <a:rPr lang="en-US" dirty="0"/>
              <a:t>dollars </a:t>
            </a:r>
            <a:r>
              <a:rPr lang="en-US" dirty="0" smtClean="0"/>
              <a:t>incurred on research sponsored by third parties.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Implications: cost of research at Harvard is subsidized by non-sponsored funding when grants don’t fully pay cost of research. 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 smtClean="0"/>
          </a:p>
          <a:p>
            <a:r>
              <a:rPr lang="en-US" dirty="0" smtClean="0"/>
              <a:t>Mitigate reputational risk</a:t>
            </a:r>
          </a:p>
          <a:p>
            <a:pPr lvl="1"/>
            <a:r>
              <a:rPr lang="en-US" b="1" dirty="0" smtClean="0"/>
              <a:t>Report timely and accurately </a:t>
            </a:r>
            <a:r>
              <a:rPr lang="en-US" dirty="0" smtClean="0"/>
              <a:t>to sponsors</a:t>
            </a:r>
          </a:p>
          <a:p>
            <a:pPr lvl="1"/>
            <a:r>
              <a:rPr lang="en-US" dirty="0" smtClean="0"/>
              <a:t>Implications: frequent revisions to financial reports and failure to meet deadlines raise flags for audits, indicate poor internal controls and processes.</a:t>
            </a:r>
          </a:p>
          <a:p>
            <a:pPr lvl="1"/>
            <a:r>
              <a:rPr lang="en-US" dirty="0" smtClean="0"/>
              <a:t>OMB focus on effective internal control environment.</a:t>
            </a:r>
          </a:p>
          <a:p>
            <a:pPr lvl="1"/>
            <a:r>
              <a:rPr lang="en-US" dirty="0" smtClean="0"/>
              <a:t>May impact future funding for PIs, relationships with collaborators, audits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7987-D671-4E5F-B4BF-C98CCBEF17DB}" type="slidenum">
              <a:rPr lang="en-US" smtClean="0">
                <a:solidFill>
                  <a:srgbClr val="900000">
                    <a:shade val="75000"/>
                  </a:srgbClr>
                </a:solidFill>
              </a:rPr>
              <a:pPr/>
              <a:t>5</a:t>
            </a:fld>
            <a:endParaRPr lang="en-US">
              <a:solidFill>
                <a:srgbClr val="900000">
                  <a:shade val="75000"/>
                </a:srgbClr>
              </a:solidFill>
            </a:endParaRPr>
          </a:p>
        </p:txBody>
      </p:sp>
      <p:pic>
        <p:nvPicPr>
          <p:cNvPr id="2051" name="Picture 3" descr="C:\Users\lat841\AppData\Local\Microsoft\Windows\Temporary Internet Files\Content.IE5\E8C2Y6LP\Shared-Psychotic-Disorder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57200"/>
            <a:ext cx="223769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lat841\AppData\Local\Microsoft\Windows\Temporary Internet Files\Content.IE5\VHCY8007\Trading Risk Management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263" y="4495800"/>
            <a:ext cx="158115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30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13" y="317373"/>
            <a:ext cx="8534400" cy="758952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/>
              <a:t>A “certifying official” signs every federal invoice and financial report.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b="1" dirty="0" smtClean="0"/>
              <a:t>Certification</a:t>
            </a:r>
          </a:p>
          <a:p>
            <a:pPr marL="0" indent="0" algn="ctr">
              <a:buNone/>
            </a:pPr>
            <a:r>
              <a:rPr lang="en-US" i="1" dirty="0" smtClean="0"/>
              <a:t>By </a:t>
            </a:r>
            <a:r>
              <a:rPr lang="en-US" i="1" dirty="0"/>
              <a:t>signing this report, I certify to the best of my knowledge and belief that the report is true, complete, and accurate, and the expenditures,</a:t>
            </a:r>
          </a:p>
          <a:p>
            <a:pPr marL="0" indent="0" algn="ctr">
              <a:buNone/>
            </a:pPr>
            <a:r>
              <a:rPr lang="en-US" i="1" dirty="0"/>
              <a:t>disbursements and cash receipts are for the purposes and objectives set forth in the terms and conditions of the Federal award. </a:t>
            </a:r>
            <a:endParaRPr lang="en-US" i="1" dirty="0" smtClean="0"/>
          </a:p>
          <a:p>
            <a:pPr marL="0" indent="0" algn="ctr">
              <a:buNone/>
            </a:pPr>
            <a:r>
              <a:rPr lang="en-US" i="1" u="sng" dirty="0" smtClean="0"/>
              <a:t>I </a:t>
            </a:r>
            <a:r>
              <a:rPr lang="en-US" i="1" u="sng" dirty="0"/>
              <a:t>am aware that any false,</a:t>
            </a:r>
          </a:p>
          <a:p>
            <a:pPr marL="0" indent="0" algn="ctr">
              <a:buNone/>
            </a:pPr>
            <a:r>
              <a:rPr lang="en-US" i="1" u="sng" dirty="0"/>
              <a:t>fictitious, or fraudulent information, or the omission of any material fact, may subject me to criminal, civil or administrative penalties for fraud, false</a:t>
            </a:r>
          </a:p>
          <a:p>
            <a:pPr marL="0" indent="0" algn="ctr">
              <a:buNone/>
            </a:pPr>
            <a:r>
              <a:rPr lang="en-US" i="1" u="sng" dirty="0"/>
              <a:t>statements, false claims or </a:t>
            </a:r>
            <a:r>
              <a:rPr lang="en-US" i="1" u="sng" dirty="0" smtClean="0"/>
              <a:t>otherwise</a:t>
            </a:r>
            <a:r>
              <a:rPr lang="en-US" i="1" u="sng" dirty="0"/>
              <a:t>.</a:t>
            </a:r>
            <a:endParaRPr lang="en-US" i="1" u="sng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7987-D671-4E5F-B4BF-C98CCBEF17DB}" type="slidenum">
              <a:rPr lang="en-US" smtClean="0">
                <a:solidFill>
                  <a:srgbClr val="900000">
                    <a:shade val="75000"/>
                  </a:srgbClr>
                </a:solidFill>
              </a:rPr>
              <a:pPr/>
              <a:t>6</a:t>
            </a:fld>
            <a:endParaRPr lang="en-US">
              <a:solidFill>
                <a:srgbClr val="900000">
                  <a:shade val="75000"/>
                </a:srgbClr>
              </a:solidFill>
            </a:endParaRPr>
          </a:p>
        </p:txBody>
      </p:sp>
      <p:pic>
        <p:nvPicPr>
          <p:cNvPr id="1026" name="Picture 2" descr="C:\Users\lat841\AppData\Local\Microsoft\Windows\Temporary Internet Files\Content.IE5\EHSV1YK9\stamp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990600"/>
            <a:ext cx="1582421" cy="89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at841\AppData\Local\Microsoft\Windows\Temporary Internet Files\Content.IE5\RL1WFFT1\stamp-of-approval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031346"/>
            <a:ext cx="838200" cy="85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48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307848"/>
            <a:ext cx="8534400" cy="758952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/>
              <a:t>The volume of grants management work has increased…..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7987-D671-4E5F-B4BF-C98CCBEF17DB}" type="slidenum">
              <a:rPr lang="en-US" smtClean="0">
                <a:solidFill>
                  <a:srgbClr val="900000">
                    <a:shade val="75000"/>
                  </a:srgbClr>
                </a:solidFill>
              </a:rPr>
              <a:pPr/>
              <a:t>7</a:t>
            </a:fld>
            <a:endParaRPr lang="en-US">
              <a:solidFill>
                <a:srgbClr val="900000">
                  <a:shade val="75000"/>
                </a:srgb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86" y="1600200"/>
            <a:ext cx="8212786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lat841\AppData\Local\Microsoft\Windows\Temporary Internet Files\Content.IE5\SNVI9O1G\7_lawntburden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933450"/>
            <a:ext cx="17272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384048"/>
            <a:ext cx="8534400" cy="758952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/>
              <a:t>Harvard’s sponsored reporting and invoicing: </a:t>
            </a:r>
            <a:br>
              <a:rPr lang="en-US" sz="2800" dirty="0" smtClean="0"/>
            </a:br>
            <a:r>
              <a:rPr lang="en-US" sz="2800" dirty="0" smtClean="0"/>
              <a:t>July-Dec 2014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7987-D671-4E5F-B4BF-C98CCBEF17DB}" type="slidenum">
              <a:rPr lang="en-US" smtClean="0">
                <a:solidFill>
                  <a:srgbClr val="900000">
                    <a:shade val="75000"/>
                  </a:srgbClr>
                </a:solidFill>
              </a:rPr>
              <a:pPr/>
              <a:t>8</a:t>
            </a:fld>
            <a:endParaRPr lang="en-US">
              <a:solidFill>
                <a:srgbClr val="900000">
                  <a:shade val="75000"/>
                </a:srgb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4800" y="12954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2849803"/>
              </p:ext>
            </p:extLst>
          </p:nvPr>
        </p:nvGraphicFramePr>
        <p:xfrm>
          <a:off x="571500" y="1674876"/>
          <a:ext cx="8267700" cy="3354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83324" y="4953000"/>
            <a:ext cx="80772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FRAP automated 600+ items/month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Monthly average volume of 400 manual financial reports, invoices for entire University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Federal FFRs: small #, large dollars, high risk</a:t>
            </a:r>
          </a:p>
        </p:txBody>
      </p:sp>
    </p:spTree>
    <p:extLst>
      <p:ext uri="{BB962C8B-B14F-4D97-AF65-F5344CB8AC3E}">
        <p14:creationId xmlns:p14="http://schemas.microsoft.com/office/powerpoint/2010/main" val="33709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349941082"/>
              </p:ext>
            </p:extLst>
          </p:nvPr>
        </p:nvGraphicFramePr>
        <p:xfrm>
          <a:off x="304800" y="838200"/>
          <a:ext cx="86106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59081" y="4191000"/>
            <a:ext cx="114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Financial Reports, Invoices, &amp; Reviews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91465" y="5249168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Portal -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Automated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Title 90"/>
          <p:cNvSpPr>
            <a:spLocks noGrp="1"/>
          </p:cNvSpPr>
          <p:nvPr>
            <p:ph type="title"/>
          </p:nvPr>
        </p:nvSpPr>
        <p:spPr>
          <a:xfrm>
            <a:off x="301752" y="76200"/>
            <a:ext cx="8534400" cy="5334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dirty="0" smtClean="0"/>
              <a:t>Data: Another cut at University Workload – Last 6 Months</a:t>
            </a:r>
            <a:endParaRPr lang="en-US" sz="2800" dirty="0"/>
          </a:p>
        </p:txBody>
      </p:sp>
      <p:sp>
        <p:nvSpPr>
          <p:cNvPr id="92" name="TextBox 91"/>
          <p:cNvSpPr txBox="1"/>
          <p:nvPr/>
        </p:nvSpPr>
        <p:spPr>
          <a:xfrm>
            <a:off x="381000" y="2507962"/>
            <a:ext cx="1295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FFRs  </a:t>
            </a:r>
          </a:p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Federal </a:t>
            </a:r>
          </a:p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Financial </a:t>
            </a:r>
          </a:p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Reports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10"/>
          <p:cNvGrpSpPr/>
          <p:nvPr/>
        </p:nvGrpSpPr>
        <p:grpSpPr>
          <a:xfrm>
            <a:off x="1447800" y="5791200"/>
            <a:ext cx="7315200" cy="932570"/>
            <a:chOff x="1439483" y="3648183"/>
            <a:chExt cx="768976" cy="253690"/>
          </a:xfrm>
        </p:grpSpPr>
        <p:sp>
          <p:nvSpPr>
            <p:cNvPr id="112" name="Rounded Rectangle 111"/>
            <p:cNvSpPr/>
            <p:nvPr/>
          </p:nvSpPr>
          <p:spPr>
            <a:xfrm>
              <a:off x="1439483" y="3681749"/>
              <a:ext cx="768976" cy="207289"/>
            </a:xfrm>
            <a:prstGeom prst="roundRect">
              <a:avLst>
                <a:gd name="adj" fmla="val 10000"/>
              </a:avLst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1600" dirty="0" smtClean="0"/>
                <a:t>Collections, Reconciling Accounts, Segment Closeout, GMAS financial set-up, Trainings, Sponsor outreach, Client Meetings and Outreach</a:t>
              </a:r>
              <a:endParaRPr lang="en-US" sz="1600" dirty="0"/>
            </a:p>
          </p:txBody>
        </p:sp>
        <p:sp>
          <p:nvSpPr>
            <p:cNvPr id="113" name="Rounded Rectangle 4"/>
            <p:cNvSpPr/>
            <p:nvPr/>
          </p:nvSpPr>
          <p:spPr>
            <a:xfrm>
              <a:off x="1447376" y="3648183"/>
              <a:ext cx="753190" cy="2536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8575" rIns="38100" bIns="2857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 kern="1200" dirty="0"/>
            </a:p>
          </p:txBody>
        </p:sp>
      </p:grpSp>
      <p:sp>
        <p:nvSpPr>
          <p:cNvPr id="114" name="Pentagon 113"/>
          <p:cNvSpPr/>
          <p:nvPr/>
        </p:nvSpPr>
        <p:spPr>
          <a:xfrm>
            <a:off x="1600200" y="2362200"/>
            <a:ext cx="3581400" cy="381000"/>
          </a:xfrm>
          <a:prstGeom prst="homePlate">
            <a:avLst/>
          </a:prstGeom>
          <a:gradFill flip="none" rotWithShape="1">
            <a:gsLst>
              <a:gs pos="0">
                <a:srgbClr val="00B050"/>
              </a:gs>
              <a:gs pos="48000">
                <a:srgbClr val="DFCF95"/>
              </a:gs>
              <a:gs pos="100000">
                <a:schemeClr val="accent2">
                  <a:lumMod val="60000"/>
                  <a:lumOff val="40000"/>
                </a:schemeClr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1600200" y="2362200"/>
            <a:ext cx="990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Reconcile</a:t>
            </a:r>
            <a:endParaRPr 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819400" y="2362200"/>
            <a:ext cx="1066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Draft</a:t>
            </a:r>
            <a:endParaRPr 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038600" y="2362200"/>
            <a:ext cx="1143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Report</a:t>
            </a:r>
            <a:endParaRPr 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572000" y="2362200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77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7" name="Pentagon 166"/>
          <p:cNvSpPr/>
          <p:nvPr/>
        </p:nvSpPr>
        <p:spPr>
          <a:xfrm>
            <a:off x="2819400" y="2971800"/>
            <a:ext cx="3581400" cy="381000"/>
          </a:xfrm>
          <a:prstGeom prst="homePlate">
            <a:avLst/>
          </a:prstGeom>
          <a:gradFill flip="none" rotWithShape="1">
            <a:gsLst>
              <a:gs pos="0">
                <a:srgbClr val="00B050"/>
              </a:gs>
              <a:gs pos="48000">
                <a:srgbClr val="DFCF95"/>
              </a:gs>
              <a:gs pos="100000">
                <a:schemeClr val="accent2">
                  <a:lumMod val="60000"/>
                  <a:lumOff val="40000"/>
                </a:schemeClr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TextBox 167"/>
          <p:cNvSpPr txBox="1"/>
          <p:nvPr/>
        </p:nvSpPr>
        <p:spPr>
          <a:xfrm>
            <a:off x="2819400" y="2971800"/>
            <a:ext cx="990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Reconcile</a:t>
            </a:r>
            <a:endParaRPr 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4038600" y="2971800"/>
            <a:ext cx="1066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Draft</a:t>
            </a:r>
            <a:endParaRPr 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5257800" y="2971800"/>
            <a:ext cx="1143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Report</a:t>
            </a:r>
            <a:endParaRPr 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5791200" y="2971800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77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2" name="Pentagon 171"/>
          <p:cNvSpPr/>
          <p:nvPr/>
        </p:nvSpPr>
        <p:spPr>
          <a:xfrm>
            <a:off x="4038600" y="3581400"/>
            <a:ext cx="3581400" cy="381000"/>
          </a:xfrm>
          <a:prstGeom prst="homePlate">
            <a:avLst/>
          </a:prstGeom>
          <a:gradFill flip="none" rotWithShape="1">
            <a:gsLst>
              <a:gs pos="0">
                <a:srgbClr val="00B050"/>
              </a:gs>
              <a:gs pos="48000">
                <a:srgbClr val="DFCF95"/>
              </a:gs>
              <a:gs pos="100000">
                <a:schemeClr val="accent2">
                  <a:lumMod val="60000"/>
                  <a:lumOff val="40000"/>
                </a:schemeClr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TextBox 172"/>
          <p:cNvSpPr txBox="1"/>
          <p:nvPr/>
        </p:nvSpPr>
        <p:spPr>
          <a:xfrm>
            <a:off x="4038600" y="3581400"/>
            <a:ext cx="990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Reconcile</a:t>
            </a:r>
            <a:endParaRPr 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5257800" y="3581400"/>
            <a:ext cx="1066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Draft</a:t>
            </a:r>
            <a:endParaRPr 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6477000" y="3581400"/>
            <a:ext cx="1143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Report</a:t>
            </a:r>
            <a:endParaRPr 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7010400" y="3581400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61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7" name="Pentagon 176"/>
          <p:cNvSpPr/>
          <p:nvPr/>
        </p:nvSpPr>
        <p:spPr>
          <a:xfrm>
            <a:off x="5257800" y="4191000"/>
            <a:ext cx="3581400" cy="381000"/>
          </a:xfrm>
          <a:prstGeom prst="homePlate">
            <a:avLst/>
          </a:prstGeom>
          <a:gradFill flip="none" rotWithShape="1">
            <a:gsLst>
              <a:gs pos="0">
                <a:srgbClr val="00B050"/>
              </a:gs>
              <a:gs pos="48000">
                <a:srgbClr val="DFCF95"/>
              </a:gs>
              <a:gs pos="100000">
                <a:schemeClr val="accent2">
                  <a:lumMod val="60000"/>
                  <a:lumOff val="40000"/>
                </a:schemeClr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TextBox 177"/>
          <p:cNvSpPr txBox="1"/>
          <p:nvPr/>
        </p:nvSpPr>
        <p:spPr>
          <a:xfrm>
            <a:off x="5257800" y="4191000"/>
            <a:ext cx="990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Reconcile</a:t>
            </a:r>
            <a:endParaRPr 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6477000" y="4191000"/>
            <a:ext cx="1066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Draft</a:t>
            </a:r>
            <a:endParaRPr 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7696200" y="4191000"/>
            <a:ext cx="1143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Report</a:t>
            </a:r>
            <a:endParaRPr 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8229600" y="4191000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31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2" name="Pentagon 181"/>
          <p:cNvSpPr/>
          <p:nvPr/>
        </p:nvSpPr>
        <p:spPr>
          <a:xfrm>
            <a:off x="1600200" y="1219200"/>
            <a:ext cx="1066800" cy="381000"/>
          </a:xfrm>
          <a:prstGeom prst="homePlate">
            <a:avLst/>
          </a:prstGeom>
          <a:gradFill flip="none" rotWithShape="1">
            <a:gsLst>
              <a:gs pos="0">
                <a:srgbClr val="00B050"/>
              </a:gs>
              <a:gs pos="48000">
                <a:srgbClr val="DFCF95"/>
              </a:gs>
              <a:gs pos="100000">
                <a:schemeClr val="accent2">
                  <a:lumMod val="60000"/>
                  <a:lumOff val="40000"/>
                </a:schemeClr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Pentagon 182"/>
          <p:cNvSpPr/>
          <p:nvPr/>
        </p:nvSpPr>
        <p:spPr>
          <a:xfrm>
            <a:off x="1600200" y="1752600"/>
            <a:ext cx="2362200" cy="381000"/>
          </a:xfrm>
          <a:prstGeom prst="homePlate">
            <a:avLst/>
          </a:prstGeom>
          <a:gradFill flip="none" rotWithShape="1">
            <a:gsLst>
              <a:gs pos="0">
                <a:srgbClr val="00B050"/>
              </a:gs>
              <a:gs pos="48000">
                <a:srgbClr val="DFCF95"/>
              </a:gs>
              <a:gs pos="100000">
                <a:schemeClr val="accent2">
                  <a:lumMod val="60000"/>
                  <a:lumOff val="40000"/>
                </a:schemeClr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TextBox 183"/>
          <p:cNvSpPr txBox="1"/>
          <p:nvPr/>
        </p:nvSpPr>
        <p:spPr>
          <a:xfrm>
            <a:off x="1828800" y="1219200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66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3124200" y="1752600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22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819400" y="1719590"/>
            <a:ext cx="1143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Report</a:t>
            </a:r>
            <a:endParaRPr 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600200" y="1186190"/>
            <a:ext cx="1143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Report</a:t>
            </a:r>
            <a:endParaRPr 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81940" y="5920799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Other Work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Left Brace 2"/>
          <p:cNvSpPr/>
          <p:nvPr/>
        </p:nvSpPr>
        <p:spPr>
          <a:xfrm>
            <a:off x="259081" y="2971800"/>
            <a:ext cx="45719" cy="4571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 Brace 3"/>
          <p:cNvSpPr/>
          <p:nvPr/>
        </p:nvSpPr>
        <p:spPr>
          <a:xfrm>
            <a:off x="1143000" y="1316995"/>
            <a:ext cx="304800" cy="306450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411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ustom 1">
      <a:dk1>
        <a:sysClr val="windowText" lastClr="000000"/>
      </a:dk1>
      <a:lt1>
        <a:srgbClr val="EEECE1"/>
      </a:lt1>
      <a:dk2>
        <a:srgbClr val="900000"/>
      </a:dk2>
      <a:lt2>
        <a:srgbClr val="EEECE1"/>
      </a:lt2>
      <a:accent1>
        <a:srgbClr val="900000"/>
      </a:accent1>
      <a:accent2>
        <a:srgbClr val="C0504D"/>
      </a:accent2>
      <a:accent3>
        <a:srgbClr val="900000"/>
      </a:accent3>
      <a:accent4>
        <a:srgbClr val="8064A2"/>
      </a:accent4>
      <a:accent5>
        <a:srgbClr val="C0504D"/>
      </a:accent5>
      <a:accent6>
        <a:srgbClr val="97480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8007</TotalTime>
  <Words>1850</Words>
  <Application>Microsoft Office PowerPoint</Application>
  <PresentationFormat>On-screen Show (4:3)</PresentationFormat>
  <Paragraphs>393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Civic</vt:lpstr>
      <vt:lpstr>Uniform Guidance &amp;  the Grant Closeout Process </vt:lpstr>
      <vt:lpstr>Collaborating on Closeout</vt:lpstr>
      <vt:lpstr>Background: The catalyst for timely close-out?  A Government Accounting Office (GAO) study</vt:lpstr>
      <vt:lpstr>Federal Agency Action</vt:lpstr>
      <vt:lpstr>Shared objectives</vt:lpstr>
      <vt:lpstr>A “certifying official” signs every federal invoice and financial report. </vt:lpstr>
      <vt:lpstr>The volume of grants management work has increased…..</vt:lpstr>
      <vt:lpstr>Harvard’s sponsored reporting and invoicing:  July-Dec 2014</vt:lpstr>
      <vt:lpstr>Data: Another cut at University Workload – Last 6 Months</vt:lpstr>
      <vt:lpstr> University FFR Submissions by Month:  Calendar Year 2014</vt:lpstr>
      <vt:lpstr>FY14 Expenditure activity after award end</vt:lpstr>
      <vt:lpstr> Discussion: What is “closeout” and what are the “closeout” steps?</vt:lpstr>
      <vt:lpstr> Discussion: what drives late reconciliation and reporting? </vt:lpstr>
      <vt:lpstr>The final 30 days of the reporting period</vt:lpstr>
      <vt:lpstr>Current Sponsored Financial Reporting Policy (http://osp.fad.harvard.edu/content/financial-reporting) </vt:lpstr>
      <vt:lpstr> Concerns with current sponsored financial reporting policy</vt:lpstr>
      <vt:lpstr>Working Group Goals</vt:lpstr>
      <vt:lpstr>PowerPoint Presentation</vt:lpstr>
      <vt:lpstr>Supporting the 90-120 day timeline:  OSP’s Plan</vt:lpstr>
      <vt:lpstr>Feedback, Observations after 3 sessions</vt:lpstr>
      <vt:lpstr>System and Process Improvement Opportunities</vt:lpstr>
    </vt:vector>
  </TitlesOfParts>
  <Company>Harvard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Hansen, Julie Kristian</dc:creator>
  <cp:lastModifiedBy>Dorman, Eric</cp:lastModifiedBy>
  <cp:revision>609</cp:revision>
  <cp:lastPrinted>2015-01-22T17:44:58Z</cp:lastPrinted>
  <dcterms:created xsi:type="dcterms:W3CDTF">2014-06-12T12:59:50Z</dcterms:created>
  <dcterms:modified xsi:type="dcterms:W3CDTF">2015-03-17T17:16:27Z</dcterms:modified>
</cp:coreProperties>
</file>